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87" r:id="rId2"/>
    <p:sldId id="332" r:id="rId3"/>
    <p:sldId id="333" r:id="rId4"/>
    <p:sldId id="367" r:id="rId5"/>
    <p:sldId id="357" r:id="rId6"/>
    <p:sldId id="361" r:id="rId7"/>
    <p:sldId id="362" r:id="rId8"/>
    <p:sldId id="334" r:id="rId9"/>
    <p:sldId id="335" r:id="rId10"/>
    <p:sldId id="368" r:id="rId11"/>
    <p:sldId id="366" r:id="rId12"/>
    <p:sldId id="358" r:id="rId13"/>
    <p:sldId id="359" r:id="rId14"/>
    <p:sldId id="360" r:id="rId15"/>
    <p:sldId id="363" r:id="rId16"/>
    <p:sldId id="364" r:id="rId17"/>
    <p:sldId id="3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ge kartal" initials="bk" lastIdx="1" clrIdx="0">
    <p:extLst>
      <p:ext uri="{19B8F6BF-5375-455C-9EA6-DF929625EA0E}">
        <p15:presenceInfo xmlns:p15="http://schemas.microsoft.com/office/powerpoint/2012/main" xmlns="" userId="208600954d213d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79" autoAdjust="0"/>
  </p:normalViewPr>
  <p:slideViewPr>
    <p:cSldViewPr snapToGrid="0">
      <p:cViewPr varScale="1">
        <p:scale>
          <a:sx n="68" d="100"/>
          <a:sy n="68" d="100"/>
        </p:scale>
        <p:origin x="-80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4741001826143284E-2"/>
          <c:y val="3.491175916943242E-2"/>
          <c:w val="0.88599831349011682"/>
          <c:h val="0.85694398925055471"/>
        </c:manualLayout>
      </c:layout>
      <c:bar3DChart>
        <c:barDir val="col"/>
        <c:grouping val="clustered"/>
        <c:ser>
          <c:idx val="0"/>
          <c:order val="0"/>
          <c:tx>
            <c:strRef>
              <c:f>Sheet1!$B$1</c:f>
              <c:strCache>
                <c:ptCount val="1"/>
                <c:pt idx="0">
                  <c:v>Tezli </c:v>
                </c:pt>
              </c:strCache>
            </c:strRef>
          </c:tx>
          <c:spPr>
            <a:solidFill>
              <a:srgbClr val="0066CC"/>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tr-T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 BAHAR</c:v>
                </c:pt>
                <c:pt idx="1">
                  <c:v>2017-18 GÜZ</c:v>
                </c:pt>
                <c:pt idx="2">
                  <c:v>2017-18 BAHAR </c:v>
                </c:pt>
                <c:pt idx="3">
                  <c:v>2018-19 GÜZ</c:v>
                </c:pt>
                <c:pt idx="4">
                  <c:v>2018-19 BAHAR</c:v>
                </c:pt>
              </c:strCache>
            </c:strRef>
          </c:cat>
          <c:val>
            <c:numRef>
              <c:f>Sheet1!$B$2:$B$6</c:f>
              <c:numCache>
                <c:formatCode>General</c:formatCode>
                <c:ptCount val="5"/>
                <c:pt idx="0">
                  <c:v>6</c:v>
                </c:pt>
                <c:pt idx="1">
                  <c:v>2</c:v>
                </c:pt>
                <c:pt idx="2">
                  <c:v>9</c:v>
                </c:pt>
                <c:pt idx="3">
                  <c:v>9</c:v>
                </c:pt>
                <c:pt idx="4">
                  <c:v>5</c:v>
                </c:pt>
              </c:numCache>
            </c:numRef>
          </c:val>
          <c:shape val="cylinder"/>
          <c:extLst xmlns:c16r2="http://schemas.microsoft.com/office/drawing/2015/06/chart">
            <c:ext xmlns:c16="http://schemas.microsoft.com/office/drawing/2014/chart" uri="{C3380CC4-5D6E-409C-BE32-E72D297353CC}">
              <c16:uniqueId val="{00000000-2154-46F6-8A80-0949B6F7C59E}"/>
            </c:ext>
          </c:extLst>
        </c:ser>
        <c:ser>
          <c:idx val="1"/>
          <c:order val="1"/>
          <c:tx>
            <c:strRef>
              <c:f>Sheet1!$C$1</c:f>
              <c:strCache>
                <c:ptCount val="1"/>
                <c:pt idx="0">
                  <c:v>Tezsiz</c:v>
                </c:pt>
              </c:strCache>
            </c:strRef>
          </c:tx>
          <c:spPr>
            <a:solidFill>
              <a:srgbClr val="33CCCC"/>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tr-T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2016-17 BAHAR</c:v>
                </c:pt>
                <c:pt idx="1">
                  <c:v>2017-18 GÜZ</c:v>
                </c:pt>
                <c:pt idx="2">
                  <c:v>2017-18 BAHAR </c:v>
                </c:pt>
                <c:pt idx="3">
                  <c:v>2018-19 GÜZ</c:v>
                </c:pt>
                <c:pt idx="4">
                  <c:v>2018-19 BAHAR</c:v>
                </c:pt>
              </c:strCache>
            </c:strRef>
          </c:cat>
          <c:val>
            <c:numRef>
              <c:f>Sheet1!$C$2:$C$6</c:f>
              <c:numCache>
                <c:formatCode>General</c:formatCode>
                <c:ptCount val="5"/>
                <c:pt idx="0">
                  <c:v>4</c:v>
                </c:pt>
                <c:pt idx="1">
                  <c:v>2</c:v>
                </c:pt>
                <c:pt idx="2">
                  <c:v>2</c:v>
                </c:pt>
                <c:pt idx="3">
                  <c:v>0</c:v>
                </c:pt>
                <c:pt idx="4">
                  <c:v>1</c:v>
                </c:pt>
              </c:numCache>
            </c:numRef>
          </c:val>
          <c:shape val="cylinder"/>
          <c:extLst xmlns:c16r2="http://schemas.microsoft.com/office/drawing/2015/06/chart">
            <c:ext xmlns:c16="http://schemas.microsoft.com/office/drawing/2014/chart" uri="{C3380CC4-5D6E-409C-BE32-E72D297353CC}">
              <c16:uniqueId val="{00000001-2154-46F6-8A80-0949B6F7C59E}"/>
            </c:ext>
          </c:extLst>
        </c:ser>
        <c:shape val="box"/>
        <c:axId val="80554240"/>
        <c:axId val="80584704"/>
        <c:axId val="0"/>
      </c:bar3DChart>
      <c:catAx>
        <c:axId val="80554240"/>
        <c:scaling>
          <c:orientation val="minMax"/>
        </c:scaling>
        <c:axPos val="b"/>
        <c:numFmt formatCode="General" sourceLinked="1"/>
        <c:majorTickMark val="in"/>
        <c:tickLblPos val="nextTo"/>
        <c:spPr>
          <a:noFill/>
          <a:ln>
            <a:solidFill>
              <a:schemeClr val="bg1">
                <a:lumMod val="50000"/>
              </a:schemeClr>
            </a:solidFill>
          </a:ln>
          <a:effectLst/>
        </c:spPr>
        <c:txPr>
          <a:bodyPr rot="-6000000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tr-TR"/>
          </a:p>
        </c:txPr>
        <c:crossAx val="80584704"/>
        <c:crosses val="autoZero"/>
        <c:auto val="1"/>
        <c:lblAlgn val="ctr"/>
        <c:lblOffset val="100"/>
      </c:catAx>
      <c:valAx>
        <c:axId val="80584704"/>
        <c:scaling>
          <c:orientation val="minMax"/>
          <c:max val="10"/>
        </c:scaling>
        <c:axPos val="l"/>
        <c:title>
          <c:tx>
            <c:rich>
              <a:bodyPr rot="-5400000" spcFirstLastPara="1" vertOverflow="ellipsis" vert="horz" wrap="square" anchor="ctr" anchorCtr="1"/>
              <a:lstStyle/>
              <a:p>
                <a:pPr>
                  <a:defRPr sz="18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tr-TR" sz="1800" b="1">
                    <a:solidFill>
                      <a:srgbClr val="002060"/>
                    </a:solidFill>
                    <a:latin typeface="Times New Roman" panose="02020603050405020304" pitchFamily="18" charset="0"/>
                    <a:cs typeface="Times New Roman" panose="02020603050405020304" pitchFamily="18" charset="0"/>
                  </a:rPr>
                  <a:t>Öğrenci Sayısı</a:t>
                </a:r>
                <a:endParaRPr lang="en-US" sz="1800" b="1">
                  <a:solidFill>
                    <a:srgbClr val="002060"/>
                  </a:solidFill>
                  <a:latin typeface="Times New Roman" panose="02020603050405020304" pitchFamily="18" charset="0"/>
                  <a:cs typeface="Times New Roman" panose="02020603050405020304" pitchFamily="18" charset="0"/>
                </a:endParaRPr>
              </a:p>
            </c:rich>
          </c:tx>
          <c:layout>
            <c:manualLayout>
              <c:xMode val="edge"/>
              <c:yMode val="edge"/>
              <c:x val="8.947147949262527E-3"/>
              <c:y val="0.36204083087758282"/>
            </c:manualLayout>
          </c:layout>
          <c:spPr>
            <a:noFill/>
            <a:ln>
              <a:noFill/>
            </a:ln>
            <a:effectLst/>
          </c:spPr>
        </c:title>
        <c:numFmt formatCode="General" sourceLinked="1"/>
        <c:majorTickMark val="in"/>
        <c:tickLblPos val="nextTo"/>
        <c:spPr>
          <a:noFill/>
          <a:ln>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80554240"/>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legend>
    <c:plotVisOnly val="1"/>
    <c:dispBlanksAs val="gap"/>
  </c:chart>
  <c:spPr>
    <a:noFill/>
    <a:ln>
      <a:solidFill>
        <a:schemeClr val="bg1">
          <a:lumMod val="65000"/>
        </a:schemeClr>
      </a:solidFill>
    </a:ln>
    <a:effectLst/>
  </c:spPr>
  <c:txPr>
    <a:bodyPr/>
    <a:lstStyle/>
    <a:p>
      <a:pPr>
        <a:defRPr/>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title>
      <c:tx>
        <c:rich>
          <a:bodyPr rot="0" spcFirstLastPara="1" vertOverflow="ellipsis" vert="horz" wrap="square" anchor="ctr" anchorCtr="1"/>
          <a:lstStyle/>
          <a:p>
            <a:pPr>
              <a:defRPr sz="1600"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r>
              <a:rPr lang="tr-TR" sz="1800" b="1" dirty="0" smtClean="0">
                <a:solidFill>
                  <a:srgbClr val="002060"/>
                </a:solidFill>
                <a:latin typeface="Times New Roman" panose="02020603050405020304" pitchFamily="18" charset="0"/>
                <a:cs typeface="Times New Roman" panose="02020603050405020304" pitchFamily="18" charset="0"/>
              </a:rPr>
              <a:t>PLM TEZLİ</a:t>
            </a:r>
            <a:endParaRPr lang="en-US" sz="1800" b="1" dirty="0">
              <a:solidFill>
                <a:srgbClr val="002060"/>
              </a:solidFill>
              <a:latin typeface="Times New Roman" panose="02020603050405020304" pitchFamily="18" charset="0"/>
              <a:cs typeface="Times New Roman" panose="02020603050405020304" pitchFamily="18" charset="0"/>
            </a:endParaRPr>
          </a:p>
        </c:rich>
      </c:tx>
      <c:layout>
        <c:manualLayout>
          <c:xMode val="edge"/>
          <c:yMode val="edge"/>
          <c:x val="0.47153918761899621"/>
          <c:y val="2.3148148148148147E-2"/>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2246789858338235E-2"/>
          <c:y val="3.3303057826218591E-2"/>
          <c:w val="0.89156540617607982"/>
          <c:h val="0.70572731542072265"/>
        </c:manualLayout>
      </c:layout>
      <c:bar3DChart>
        <c:barDir val="col"/>
        <c:grouping val="clustered"/>
        <c:ser>
          <c:idx val="1"/>
          <c:order val="0"/>
          <c:tx>
            <c:v>Tezli</c:v>
          </c:tx>
          <c:spPr>
            <a:solidFill>
              <a:srgbClr val="0066CC"/>
            </a:solidFill>
            <a:ln>
              <a:solidFill>
                <a:srgbClr val="0066CC"/>
              </a:solidFill>
            </a:ln>
            <a:effectLst/>
            <a:sp3d>
              <a:contourClr>
                <a:srgbClr val="0066CC"/>
              </a:contourClr>
            </a:sp3d>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tr-T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Sheet1!$A$10:$A$21</c:f>
              <c:strCache>
                <c:ptCount val="12"/>
                <c:pt idx="0">
                  <c:v>Endüstri Müh.</c:v>
                </c:pt>
                <c:pt idx="1">
                  <c:v>Makina Müh.</c:v>
                </c:pt>
                <c:pt idx="2">
                  <c:v>Elektrik Elektronik Müh.</c:v>
                </c:pt>
                <c:pt idx="3">
                  <c:v>Kimya Müh.</c:v>
                </c:pt>
                <c:pt idx="4">
                  <c:v>Yazılım, Bilişim</c:v>
                </c:pt>
                <c:pt idx="5">
                  <c:v>Fen Fak./Matematik</c:v>
                </c:pt>
                <c:pt idx="6">
                  <c:v>Fen Fak./İstatistik</c:v>
                </c:pt>
                <c:pt idx="7">
                  <c:v>İnşaat Müh.</c:v>
                </c:pt>
                <c:pt idx="8">
                  <c:v>Gıda Müh.</c:v>
                </c:pt>
                <c:pt idx="9">
                  <c:v>İİBF/Çalışma Ekonomisi</c:v>
                </c:pt>
                <c:pt idx="10">
                  <c:v>İşletme/İşletme</c:v>
                </c:pt>
                <c:pt idx="11">
                  <c:v>İşletme/Ekonomi</c:v>
                </c:pt>
              </c:strCache>
            </c:strRef>
          </c:cat>
          <c:val>
            <c:numRef>
              <c:f>Sheet1!$B$10:$B$21</c:f>
              <c:numCache>
                <c:formatCode>General</c:formatCode>
                <c:ptCount val="12"/>
                <c:pt idx="0">
                  <c:v>9</c:v>
                </c:pt>
                <c:pt idx="1">
                  <c:v>7</c:v>
                </c:pt>
                <c:pt idx="2">
                  <c:v>3</c:v>
                </c:pt>
                <c:pt idx="3">
                  <c:v>2</c:v>
                </c:pt>
                <c:pt idx="4">
                  <c:v>2</c:v>
                </c:pt>
                <c:pt idx="5">
                  <c:v>2</c:v>
                </c:pt>
                <c:pt idx="6">
                  <c:v>1</c:v>
                </c:pt>
                <c:pt idx="7">
                  <c:v>1</c:v>
                </c:pt>
                <c:pt idx="8">
                  <c:v>1</c:v>
                </c:pt>
                <c:pt idx="9">
                  <c:v>1</c:v>
                </c:pt>
                <c:pt idx="10">
                  <c:v>1</c:v>
                </c:pt>
                <c:pt idx="11">
                  <c:v>1</c:v>
                </c:pt>
              </c:numCache>
            </c:numRef>
          </c:val>
          <c:shape val="cylinder"/>
          <c:extLst xmlns:c16r2="http://schemas.microsoft.com/office/drawing/2015/06/chart">
            <c:ext xmlns:c16="http://schemas.microsoft.com/office/drawing/2014/chart" uri="{C3380CC4-5D6E-409C-BE32-E72D297353CC}">
              <c16:uniqueId val="{00000000-606D-460D-A40E-DEA239D0E628}"/>
            </c:ext>
          </c:extLst>
        </c:ser>
        <c:shape val="box"/>
        <c:axId val="80889344"/>
        <c:axId val="80890880"/>
        <c:axId val="0"/>
      </c:bar3DChart>
      <c:catAx>
        <c:axId val="80889344"/>
        <c:scaling>
          <c:orientation val="minMax"/>
        </c:scaling>
        <c:axPos val="b"/>
        <c:numFmt formatCode="General" sourceLinked="1"/>
        <c:majorTickMark val="in"/>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tr-TR"/>
          </a:p>
        </c:txPr>
        <c:crossAx val="80890880"/>
        <c:crosses val="autoZero"/>
        <c:auto val="1"/>
        <c:lblAlgn val="ctr"/>
        <c:lblOffset val="100"/>
      </c:catAx>
      <c:valAx>
        <c:axId val="80890880"/>
        <c:scaling>
          <c:orientation val="minMax"/>
          <c:max val="10"/>
        </c:scaling>
        <c:axPos val="l"/>
        <c:title>
          <c:tx>
            <c:rich>
              <a:bodyPr rot="-5400000" spcFirstLastPara="1" vertOverflow="ellipsis" vert="horz" wrap="square" anchor="ctr" anchorCtr="1"/>
              <a:lstStyle/>
              <a:p>
                <a:pPr>
                  <a:defRPr sz="14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tr-TR" sz="1400" b="1">
                    <a:solidFill>
                      <a:srgbClr val="002060"/>
                    </a:solidFill>
                    <a:latin typeface="Times New Roman" panose="02020603050405020304" pitchFamily="18" charset="0"/>
                    <a:cs typeface="Times New Roman" panose="02020603050405020304" pitchFamily="18" charset="0"/>
                  </a:rPr>
                  <a:t>Öğrenci Sayısı</a:t>
                </a:r>
                <a:endParaRPr lang="en-US" sz="1400" b="1">
                  <a:solidFill>
                    <a:srgbClr val="002060"/>
                  </a:solidFill>
                  <a:latin typeface="Times New Roman" panose="02020603050405020304" pitchFamily="18" charset="0"/>
                  <a:cs typeface="Times New Roman" panose="02020603050405020304" pitchFamily="18" charset="0"/>
                </a:endParaRPr>
              </a:p>
            </c:rich>
          </c:tx>
          <c:layout/>
          <c:spPr>
            <a:noFill/>
            <a:ln>
              <a:noFill/>
            </a:ln>
            <a:effectLst/>
          </c:spPr>
        </c:title>
        <c:numFmt formatCode="General" sourceLinked="1"/>
        <c:majorTickMark val="in"/>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80889344"/>
        <c:crosses val="autoZero"/>
        <c:crossBetween val="between"/>
      </c:valAx>
      <c:spPr>
        <a:noFill/>
        <a:ln>
          <a:noFill/>
        </a:ln>
        <a:effectLst/>
      </c:spPr>
    </c:plotArea>
    <c:plotVisOnly val="1"/>
    <c:dispBlanksAs val="gap"/>
  </c:chart>
  <c:spPr>
    <a:noFill/>
    <a:ln>
      <a:noFill/>
    </a:ln>
    <a:effectLst/>
  </c:spPr>
  <c:txPr>
    <a:bodyPr/>
    <a:lstStyle/>
    <a:p>
      <a:pPr>
        <a:defRPr/>
      </a:pPr>
      <a:endParaRPr lang="tr-T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tr-TR"/>
  <c:chart>
    <c:title>
      <c:tx>
        <c:rich>
          <a:bodyPr rot="0" spcFirstLastPara="1" vertOverflow="ellipsis" vert="horz" wrap="square" anchor="ctr" anchorCtr="1"/>
          <a:lstStyle/>
          <a:p>
            <a:pPr>
              <a:defRPr sz="1600"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r>
              <a:rPr lang="tr-TR" sz="2000" b="1" dirty="0" smtClean="0">
                <a:solidFill>
                  <a:srgbClr val="002060"/>
                </a:solidFill>
                <a:latin typeface="Times New Roman" panose="02020603050405020304" pitchFamily="18" charset="0"/>
                <a:cs typeface="Times New Roman" panose="02020603050405020304" pitchFamily="18" charset="0"/>
              </a:rPr>
              <a:t>PLM TEZSİZ</a:t>
            </a:r>
            <a:endParaRPr lang="en-US" sz="2000" b="1" dirty="0">
              <a:solidFill>
                <a:srgbClr val="002060"/>
              </a:solidFill>
              <a:latin typeface="Times New Roman" panose="02020603050405020304" pitchFamily="18" charset="0"/>
              <a:cs typeface="Times New Roman" panose="02020603050405020304" pitchFamily="18" charset="0"/>
            </a:endParaRPr>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5291523448054476E-2"/>
          <c:y val="4.0247521143190433E-2"/>
          <c:w val="0.89156540617607982"/>
          <c:h val="0.70572731542072265"/>
        </c:manualLayout>
      </c:layout>
      <c:bar3DChart>
        <c:barDir val="col"/>
        <c:grouping val="clustered"/>
        <c:ser>
          <c:idx val="1"/>
          <c:order val="0"/>
          <c:tx>
            <c:v>Tezsiz</c:v>
          </c:tx>
          <c:spPr>
            <a:solidFill>
              <a:srgbClr val="33CCCC"/>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tr-T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Sheet1!$D$10:$D$17</c:f>
              <c:strCache>
                <c:ptCount val="8"/>
                <c:pt idx="0">
                  <c:v>Makina Müh.</c:v>
                </c:pt>
                <c:pt idx="1">
                  <c:v>Kimya Müh.</c:v>
                </c:pt>
                <c:pt idx="2">
                  <c:v>Metalurji ve Malzeme</c:v>
                </c:pt>
                <c:pt idx="3">
                  <c:v>Tekstil Müh.</c:v>
                </c:pt>
                <c:pt idx="4">
                  <c:v>Fen Fak./Kimya</c:v>
                </c:pt>
                <c:pt idx="5">
                  <c:v>İİBF/Uluslararası İlişkiler</c:v>
                </c:pt>
                <c:pt idx="6">
                  <c:v>İİBF/İktisat</c:v>
                </c:pt>
                <c:pt idx="7">
                  <c:v>İşletme/İşletme</c:v>
                </c:pt>
              </c:strCache>
            </c:strRef>
          </c:cat>
          <c:val>
            <c:numRef>
              <c:f>Sheet1!$E$10:$E$17</c:f>
              <c:numCache>
                <c:formatCode>General</c:formatCode>
                <c:ptCount val="8"/>
                <c:pt idx="0">
                  <c:v>2</c:v>
                </c:pt>
                <c:pt idx="1">
                  <c:v>1</c:v>
                </c:pt>
                <c:pt idx="2">
                  <c:v>1</c:v>
                </c:pt>
                <c:pt idx="3">
                  <c:v>1</c:v>
                </c:pt>
                <c:pt idx="4">
                  <c:v>1</c:v>
                </c:pt>
                <c:pt idx="5">
                  <c:v>1</c:v>
                </c:pt>
                <c:pt idx="6">
                  <c:v>1</c:v>
                </c:pt>
                <c:pt idx="7">
                  <c:v>1</c:v>
                </c:pt>
              </c:numCache>
            </c:numRef>
          </c:val>
          <c:shape val="cylinder"/>
          <c:extLst xmlns:c16r2="http://schemas.microsoft.com/office/drawing/2015/06/chart">
            <c:ext xmlns:c16="http://schemas.microsoft.com/office/drawing/2014/chart" uri="{C3380CC4-5D6E-409C-BE32-E72D297353CC}">
              <c16:uniqueId val="{00000000-343A-4663-B14D-91C3D2BE0D12}"/>
            </c:ext>
          </c:extLst>
        </c:ser>
        <c:shape val="box"/>
        <c:axId val="80941824"/>
        <c:axId val="80943360"/>
        <c:axId val="0"/>
      </c:bar3DChart>
      <c:catAx>
        <c:axId val="80941824"/>
        <c:scaling>
          <c:orientation val="minMax"/>
        </c:scaling>
        <c:axPos val="b"/>
        <c:numFmt formatCode="General" sourceLinked="1"/>
        <c:majorTickMark val="in"/>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tr-TR"/>
          </a:p>
        </c:txPr>
        <c:crossAx val="80943360"/>
        <c:crosses val="autoZero"/>
        <c:auto val="1"/>
        <c:lblAlgn val="ctr"/>
        <c:lblOffset val="100"/>
      </c:catAx>
      <c:valAx>
        <c:axId val="80943360"/>
        <c:scaling>
          <c:orientation val="minMax"/>
          <c:max val="10"/>
        </c:scaling>
        <c:axPos val="l"/>
        <c:title>
          <c:tx>
            <c:rich>
              <a:bodyPr rot="-5400000" spcFirstLastPara="1" vertOverflow="ellipsis" vert="horz" wrap="square" anchor="ctr" anchorCtr="1"/>
              <a:lstStyle/>
              <a:p>
                <a:pPr>
                  <a:defRPr sz="14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r>
                  <a:rPr lang="tr-TR" sz="1400" b="1" dirty="0">
                    <a:solidFill>
                      <a:srgbClr val="002060"/>
                    </a:solidFill>
                    <a:latin typeface="Times New Roman" panose="02020603050405020304" pitchFamily="18" charset="0"/>
                    <a:cs typeface="Times New Roman" panose="02020603050405020304" pitchFamily="18" charset="0"/>
                  </a:rPr>
                  <a:t>Öğrenci Sayısı</a:t>
                </a:r>
                <a:endParaRPr lang="en-US" sz="1400" b="1" dirty="0">
                  <a:solidFill>
                    <a:srgbClr val="002060"/>
                  </a:solidFill>
                  <a:latin typeface="Times New Roman" panose="02020603050405020304" pitchFamily="18" charset="0"/>
                  <a:cs typeface="Times New Roman" panose="02020603050405020304" pitchFamily="18" charset="0"/>
                </a:endParaRPr>
              </a:p>
            </c:rich>
          </c:tx>
          <c:layout>
            <c:manualLayout>
              <c:xMode val="edge"/>
              <c:yMode val="edge"/>
              <c:x val="7.2965943156813413E-3"/>
              <c:y val="0.27278196996208876"/>
            </c:manualLayout>
          </c:layout>
          <c:spPr>
            <a:noFill/>
            <a:ln>
              <a:noFill/>
            </a:ln>
            <a:effectLst/>
          </c:spPr>
        </c:title>
        <c:numFmt formatCode="General" sourceLinked="1"/>
        <c:majorTickMark val="in"/>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80941824"/>
        <c:crosses val="autoZero"/>
        <c:crossBetween val="between"/>
      </c:valAx>
      <c:spPr>
        <a:noFill/>
        <a:ln>
          <a:noFill/>
        </a:ln>
        <a:effectLst/>
      </c:spPr>
    </c:plotArea>
    <c:plotVisOnly val="1"/>
    <c:dispBlanksAs val="gap"/>
  </c:chart>
  <c:spPr>
    <a:noFill/>
    <a:ln>
      <a:noFill/>
    </a:ln>
    <a:effectLst/>
  </c:spPr>
  <c:txPr>
    <a:bodyPr/>
    <a:lstStyle/>
    <a:p>
      <a:pPr>
        <a:defRPr/>
      </a:pPr>
      <a:endParaRPr lang="tr-T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B752B-3072-43DD-AC16-08FDAC4CEB42}" type="datetimeFigureOut">
              <a:rPr lang="en-US" smtClean="0"/>
              <a:pPr/>
              <a:t>4/4/2019</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42048-C713-4DEE-95F0-F33B05E8E547}" type="slidenum">
              <a:rPr lang="en-US" smtClean="0"/>
              <a:pPr/>
              <a:t>‹#›</a:t>
            </a:fld>
            <a:endParaRPr lang="en-US"/>
          </a:p>
        </p:txBody>
      </p:sp>
    </p:spTree>
    <p:extLst>
      <p:ext uri="{BB962C8B-B14F-4D97-AF65-F5344CB8AC3E}">
        <p14:creationId xmlns:p14="http://schemas.microsoft.com/office/powerpoint/2010/main" xmlns="" val="88203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74197A5-EDF8-4165-A65C-75CB35AC1CC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260984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D142048-C713-4DEE-95F0-F33B05E8E547}" type="slidenum">
              <a:rPr lang="en-US" smtClean="0"/>
              <a:pPr/>
              <a:t>8</a:t>
            </a:fld>
            <a:endParaRPr lang="en-US"/>
          </a:p>
        </p:txBody>
      </p:sp>
    </p:spTree>
    <p:extLst>
      <p:ext uri="{BB962C8B-B14F-4D97-AF65-F5344CB8AC3E}">
        <p14:creationId xmlns:p14="http://schemas.microsoft.com/office/powerpoint/2010/main" xmlns="" val="195112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D142048-C713-4DEE-95F0-F33B05E8E547}" type="slidenum">
              <a:rPr lang="en-US" smtClean="0"/>
              <a:pPr/>
              <a:t>9</a:t>
            </a:fld>
            <a:endParaRPr lang="en-US"/>
          </a:p>
        </p:txBody>
      </p:sp>
    </p:spTree>
    <p:extLst>
      <p:ext uri="{BB962C8B-B14F-4D97-AF65-F5344CB8AC3E}">
        <p14:creationId xmlns:p14="http://schemas.microsoft.com/office/powerpoint/2010/main" xmlns="" val="61612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D142048-C713-4DEE-95F0-F33B05E8E54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9DCA08B-AEBB-4EBB-AC29-5EEF253602D8}" type="datetime1">
              <a:rPr lang="tr-TR" smtClean="0">
                <a:solidFill>
                  <a:srgbClr val="438086"/>
                </a:solidFill>
              </a:rPr>
              <a:pPr/>
              <a:t>04.04.2019</a:t>
            </a:fld>
            <a:endParaRPr lang="tr-TR">
              <a:solidFill>
                <a:srgbClr val="438086"/>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tr-TR">
              <a:solidFill>
                <a:srgbClr val="438086"/>
              </a:solidFill>
            </a:endParaRPr>
          </a:p>
        </p:txBody>
      </p:sp>
      <p:sp>
        <p:nvSpPr>
          <p:cNvPr id="6" name="Slide Number Placeholder 5"/>
          <p:cNvSpPr>
            <a:spLocks noGrp="1"/>
          </p:cNvSpPr>
          <p:nvPr>
            <p:ph type="sldNum" sz="quarter" idx="12"/>
          </p:nvPr>
        </p:nvSpPr>
        <p:spPr/>
        <p:txBody>
          <a:bodyPr/>
          <a:lstStyle/>
          <a:p>
            <a:fld id="{EB4BA8BB-9A85-4668-A11B-5233264832BE}"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xmlns="" val="327000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defTabSz="457200"/>
            <a:fld id="{E447B5EF-3213-42D4-8278-277A649074FD}" type="datetime1">
              <a:rPr lang="tr-TR" smtClean="0">
                <a:solidFill>
                  <a:srgbClr val="438086"/>
                </a:solidFill>
              </a:rPr>
              <a:pPr defTabSz="457200"/>
              <a:t>04.04.2019</a:t>
            </a:fld>
            <a:endParaRPr lang="tr-TR">
              <a:solidFill>
                <a:srgbClr val="438086"/>
              </a:solidFill>
            </a:endParaRPr>
          </a:p>
        </p:txBody>
      </p:sp>
      <p:sp>
        <p:nvSpPr>
          <p:cNvPr id="6" name="Footer Placeholder 5"/>
          <p:cNvSpPr>
            <a:spLocks noGrp="1"/>
          </p:cNvSpPr>
          <p:nvPr>
            <p:ph type="ftr" sz="quarter" idx="11"/>
          </p:nvPr>
        </p:nvSpPr>
        <p:spPr/>
        <p:txBody>
          <a:bodyPr/>
          <a:lstStyle/>
          <a:p>
            <a:pPr defTabSz="457200"/>
            <a:endParaRPr lang="tr-TR">
              <a:solidFill>
                <a:srgbClr val="438086"/>
              </a:solidFill>
            </a:endParaRPr>
          </a:p>
        </p:txBody>
      </p:sp>
      <p:sp>
        <p:nvSpPr>
          <p:cNvPr id="7" name="Slide Number Placeholder 6"/>
          <p:cNvSpPr>
            <a:spLocks noGrp="1"/>
          </p:cNvSpPr>
          <p:nvPr>
            <p:ph type="sldNum" sz="quarter" idx="12"/>
          </p:nvPr>
        </p:nvSpPr>
        <p:spPr/>
        <p:txBody>
          <a:bodyPr/>
          <a:lstStyle/>
          <a:p>
            <a:pPr defTabSz="457200"/>
            <a:fld id="{EB4BA8BB-9A85-4668-A11B-5233264832BE}" type="slidenum">
              <a:rPr lang="tr-TR" smtClean="0"/>
              <a:pPr defTabSz="457200"/>
              <a:t>‹#›</a:t>
            </a:fld>
            <a:endParaRPr lang="tr-TR"/>
          </a:p>
        </p:txBody>
      </p:sp>
    </p:spTree>
    <p:extLst>
      <p:ext uri="{BB962C8B-B14F-4D97-AF65-F5344CB8AC3E}">
        <p14:creationId xmlns:p14="http://schemas.microsoft.com/office/powerpoint/2010/main" xmlns="" val="2765644276"/>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defTabSz="457200"/>
            <a:fld id="{E447B5EF-3213-42D4-8278-277A649074FD}" type="datetime1">
              <a:rPr lang="tr-TR" smtClean="0">
                <a:solidFill>
                  <a:srgbClr val="438086"/>
                </a:solidFill>
              </a:rPr>
              <a:pPr defTabSz="457200"/>
              <a:t>04.04.2019</a:t>
            </a:fld>
            <a:endParaRPr lang="tr-TR">
              <a:solidFill>
                <a:srgbClr val="438086"/>
              </a:solidFill>
            </a:endParaRPr>
          </a:p>
        </p:txBody>
      </p:sp>
      <p:sp>
        <p:nvSpPr>
          <p:cNvPr id="5" name="Footer Placeholder 4"/>
          <p:cNvSpPr>
            <a:spLocks noGrp="1"/>
          </p:cNvSpPr>
          <p:nvPr>
            <p:ph type="ftr" sz="quarter" idx="11"/>
          </p:nvPr>
        </p:nvSpPr>
        <p:spPr/>
        <p:txBody>
          <a:bodyPr/>
          <a:lstStyle/>
          <a:p>
            <a:pPr defTabSz="457200"/>
            <a:endParaRPr lang="tr-TR">
              <a:solidFill>
                <a:srgbClr val="438086"/>
              </a:solidFill>
            </a:endParaRPr>
          </a:p>
        </p:txBody>
      </p:sp>
      <p:sp>
        <p:nvSpPr>
          <p:cNvPr id="6" name="Slide Number Placeholder 5"/>
          <p:cNvSpPr>
            <a:spLocks noGrp="1"/>
          </p:cNvSpPr>
          <p:nvPr>
            <p:ph type="sldNum" sz="quarter" idx="12"/>
          </p:nvPr>
        </p:nvSpPr>
        <p:spPr/>
        <p:txBody>
          <a:bodyPr/>
          <a:lstStyle/>
          <a:p>
            <a:pPr defTabSz="457200"/>
            <a:fld id="{EB4BA8BB-9A85-4668-A11B-5233264832BE}" type="slidenum">
              <a:rPr lang="tr-TR" smtClean="0"/>
              <a:pPr defTabSz="457200"/>
              <a:t>‹#›</a:t>
            </a:fld>
            <a:endParaRPr lang="tr-TR"/>
          </a:p>
        </p:txBody>
      </p:sp>
    </p:spTree>
    <p:extLst>
      <p:ext uri="{BB962C8B-B14F-4D97-AF65-F5344CB8AC3E}">
        <p14:creationId xmlns:p14="http://schemas.microsoft.com/office/powerpoint/2010/main" xmlns="" val="4024624202"/>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defTabSz="457200"/>
            <a:fld id="{E447B5EF-3213-42D4-8278-277A649074FD}" type="datetime1">
              <a:rPr lang="tr-TR" smtClean="0">
                <a:solidFill>
                  <a:srgbClr val="438086"/>
                </a:solidFill>
              </a:rPr>
              <a:pPr defTabSz="457200"/>
              <a:t>04.04.2019</a:t>
            </a:fld>
            <a:endParaRPr lang="tr-TR">
              <a:solidFill>
                <a:srgbClr val="438086"/>
              </a:solidFill>
            </a:endParaRPr>
          </a:p>
        </p:txBody>
      </p:sp>
      <p:sp>
        <p:nvSpPr>
          <p:cNvPr id="5" name="Footer Placeholder 4"/>
          <p:cNvSpPr>
            <a:spLocks noGrp="1"/>
          </p:cNvSpPr>
          <p:nvPr>
            <p:ph type="ftr" sz="quarter" idx="11"/>
          </p:nvPr>
        </p:nvSpPr>
        <p:spPr/>
        <p:txBody>
          <a:bodyPr/>
          <a:lstStyle/>
          <a:p>
            <a:pPr defTabSz="457200"/>
            <a:endParaRPr lang="tr-TR">
              <a:solidFill>
                <a:srgbClr val="438086"/>
              </a:solidFill>
            </a:endParaRPr>
          </a:p>
        </p:txBody>
      </p:sp>
      <p:sp>
        <p:nvSpPr>
          <p:cNvPr id="6" name="Slide Number Placeholder 5"/>
          <p:cNvSpPr>
            <a:spLocks noGrp="1"/>
          </p:cNvSpPr>
          <p:nvPr>
            <p:ph type="sldNum" sz="quarter" idx="12"/>
          </p:nvPr>
        </p:nvSpPr>
        <p:spPr/>
        <p:txBody>
          <a:bodyPr/>
          <a:lstStyle/>
          <a:p>
            <a:pPr defTabSz="457200"/>
            <a:fld id="{EB4BA8BB-9A85-4668-A11B-5233264832BE}" type="slidenum">
              <a:rPr lang="tr-TR" smtClean="0"/>
              <a:pPr defTabSz="457200"/>
              <a:t>‹#›</a:t>
            </a:fld>
            <a:endParaRPr lang="tr-TR"/>
          </a:p>
        </p:txBody>
      </p:sp>
    </p:spTree>
    <p:extLst>
      <p:ext uri="{BB962C8B-B14F-4D97-AF65-F5344CB8AC3E}">
        <p14:creationId xmlns:p14="http://schemas.microsoft.com/office/powerpoint/2010/main" xmlns="" val="311637188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defTabSz="457200"/>
            <a:fld id="{E447B5EF-3213-42D4-8278-277A649074FD}" type="datetime1">
              <a:rPr lang="tr-TR" smtClean="0">
                <a:solidFill>
                  <a:srgbClr val="438086"/>
                </a:solidFill>
              </a:rPr>
              <a:pPr defTabSz="457200"/>
              <a:t>04.04.2019</a:t>
            </a:fld>
            <a:endParaRPr lang="tr-TR">
              <a:solidFill>
                <a:srgbClr val="438086"/>
              </a:solidFill>
            </a:endParaRPr>
          </a:p>
        </p:txBody>
      </p:sp>
      <p:sp>
        <p:nvSpPr>
          <p:cNvPr id="5" name="Footer Placeholder 4"/>
          <p:cNvSpPr>
            <a:spLocks noGrp="1"/>
          </p:cNvSpPr>
          <p:nvPr>
            <p:ph type="ftr" sz="quarter" idx="11"/>
          </p:nvPr>
        </p:nvSpPr>
        <p:spPr/>
        <p:txBody>
          <a:bodyPr/>
          <a:lstStyle/>
          <a:p>
            <a:pPr defTabSz="457200"/>
            <a:endParaRPr lang="tr-TR">
              <a:solidFill>
                <a:srgbClr val="438086"/>
              </a:solidFill>
            </a:endParaRPr>
          </a:p>
        </p:txBody>
      </p:sp>
      <p:sp>
        <p:nvSpPr>
          <p:cNvPr id="6" name="Slide Number Placeholder 5"/>
          <p:cNvSpPr>
            <a:spLocks noGrp="1"/>
          </p:cNvSpPr>
          <p:nvPr>
            <p:ph type="sldNum" sz="quarter" idx="12"/>
          </p:nvPr>
        </p:nvSpPr>
        <p:spPr/>
        <p:txBody>
          <a:bodyPr/>
          <a:lstStyle/>
          <a:p>
            <a:pPr defTabSz="457200"/>
            <a:fld id="{EB4BA8BB-9A85-4668-A11B-5233264832BE}" type="slidenum">
              <a:rPr lang="tr-TR" smtClean="0"/>
              <a:pPr defTabSz="457200"/>
              <a:t>‹#›</a:t>
            </a:fld>
            <a:endParaRPr lang="tr-TR"/>
          </a:p>
        </p:txBody>
      </p:sp>
    </p:spTree>
    <p:extLst>
      <p:ext uri="{BB962C8B-B14F-4D97-AF65-F5344CB8AC3E}">
        <p14:creationId xmlns:p14="http://schemas.microsoft.com/office/powerpoint/2010/main" xmlns="" val="1976474353"/>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defTabSz="457200"/>
            <a:fld id="{E447B5EF-3213-42D4-8278-277A649074FD}" type="datetime1">
              <a:rPr lang="tr-TR" smtClean="0">
                <a:solidFill>
                  <a:srgbClr val="438086"/>
                </a:solidFill>
              </a:rPr>
              <a:pPr defTabSz="457200"/>
              <a:t>04.04.2019</a:t>
            </a:fld>
            <a:endParaRPr lang="tr-TR">
              <a:solidFill>
                <a:srgbClr val="438086"/>
              </a:solidFill>
            </a:endParaRPr>
          </a:p>
        </p:txBody>
      </p:sp>
      <p:sp>
        <p:nvSpPr>
          <p:cNvPr id="5" name="Footer Placeholder 4"/>
          <p:cNvSpPr>
            <a:spLocks noGrp="1"/>
          </p:cNvSpPr>
          <p:nvPr>
            <p:ph type="ftr" sz="quarter" idx="11"/>
          </p:nvPr>
        </p:nvSpPr>
        <p:spPr/>
        <p:txBody>
          <a:bodyPr/>
          <a:lstStyle/>
          <a:p>
            <a:pPr defTabSz="457200"/>
            <a:endParaRPr lang="tr-TR">
              <a:solidFill>
                <a:srgbClr val="438086"/>
              </a:solidFill>
            </a:endParaRPr>
          </a:p>
        </p:txBody>
      </p:sp>
      <p:sp>
        <p:nvSpPr>
          <p:cNvPr id="6" name="Slide Number Placeholder 5"/>
          <p:cNvSpPr>
            <a:spLocks noGrp="1"/>
          </p:cNvSpPr>
          <p:nvPr>
            <p:ph type="sldNum" sz="quarter" idx="12"/>
          </p:nvPr>
        </p:nvSpPr>
        <p:spPr/>
        <p:txBody>
          <a:bodyPr/>
          <a:lstStyle/>
          <a:p>
            <a:pPr defTabSz="457200"/>
            <a:fld id="{EB4BA8BB-9A85-4668-A11B-5233264832BE}" type="slidenum">
              <a:rPr lang="tr-TR" smtClean="0"/>
              <a:pPr defTabSz="457200"/>
              <a:t>‹#›</a:t>
            </a:fld>
            <a:endParaRPr lang="tr-TR"/>
          </a:p>
        </p:txBody>
      </p:sp>
    </p:spTree>
    <p:extLst>
      <p:ext uri="{BB962C8B-B14F-4D97-AF65-F5344CB8AC3E}">
        <p14:creationId xmlns:p14="http://schemas.microsoft.com/office/powerpoint/2010/main" xmlns="" val="601895505"/>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defTabSz="457200"/>
            <a:fld id="{E447B5EF-3213-42D4-8278-277A649074FD}" type="datetime1">
              <a:rPr lang="tr-TR" smtClean="0">
                <a:solidFill>
                  <a:srgbClr val="438086"/>
                </a:solidFill>
              </a:rPr>
              <a:pPr defTabSz="457200"/>
              <a:t>04.04.2019</a:t>
            </a:fld>
            <a:endParaRPr lang="tr-TR">
              <a:solidFill>
                <a:srgbClr val="438086"/>
              </a:solidFill>
            </a:endParaRPr>
          </a:p>
        </p:txBody>
      </p:sp>
      <p:sp>
        <p:nvSpPr>
          <p:cNvPr id="5" name="Footer Placeholder 4"/>
          <p:cNvSpPr>
            <a:spLocks noGrp="1"/>
          </p:cNvSpPr>
          <p:nvPr>
            <p:ph type="ftr" sz="quarter" idx="11"/>
          </p:nvPr>
        </p:nvSpPr>
        <p:spPr/>
        <p:txBody>
          <a:bodyPr/>
          <a:lstStyle/>
          <a:p>
            <a:pPr defTabSz="457200"/>
            <a:endParaRPr lang="tr-TR">
              <a:solidFill>
                <a:srgbClr val="438086"/>
              </a:solidFill>
            </a:endParaRPr>
          </a:p>
        </p:txBody>
      </p:sp>
      <p:sp>
        <p:nvSpPr>
          <p:cNvPr id="6" name="Slide Number Placeholder 5"/>
          <p:cNvSpPr>
            <a:spLocks noGrp="1"/>
          </p:cNvSpPr>
          <p:nvPr>
            <p:ph type="sldNum" sz="quarter" idx="12"/>
          </p:nvPr>
        </p:nvSpPr>
        <p:spPr/>
        <p:txBody>
          <a:bodyPr/>
          <a:lstStyle/>
          <a:p>
            <a:pPr defTabSz="457200"/>
            <a:fld id="{EB4BA8BB-9A85-4668-A11B-5233264832BE}" type="slidenum">
              <a:rPr lang="tr-TR" smtClean="0"/>
              <a:pPr defTabSz="457200"/>
              <a:t>‹#›</a:t>
            </a:fld>
            <a:endParaRPr lang="tr-TR"/>
          </a:p>
        </p:txBody>
      </p:sp>
    </p:spTree>
    <p:extLst>
      <p:ext uri="{BB962C8B-B14F-4D97-AF65-F5344CB8AC3E}">
        <p14:creationId xmlns:p14="http://schemas.microsoft.com/office/powerpoint/2010/main" xmlns="" val="4086223215"/>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4D82B65-6B93-4C47-A741-645503342EF9}" type="datetime1">
              <a:rPr lang="tr-TR" smtClean="0">
                <a:solidFill>
                  <a:srgbClr val="438086"/>
                </a:solidFill>
              </a:rPr>
              <a:pPr/>
              <a:t>04.04.2019</a:t>
            </a:fld>
            <a:endParaRPr lang="tr-TR">
              <a:solidFill>
                <a:srgbClr val="438086"/>
              </a:solidFill>
            </a:endParaRPr>
          </a:p>
        </p:txBody>
      </p:sp>
      <p:sp>
        <p:nvSpPr>
          <p:cNvPr id="5" name="Footer Placeholder 4"/>
          <p:cNvSpPr>
            <a:spLocks noGrp="1"/>
          </p:cNvSpPr>
          <p:nvPr>
            <p:ph type="ftr" sz="quarter" idx="11"/>
          </p:nvPr>
        </p:nvSpPr>
        <p:spPr/>
        <p:txBody>
          <a:bodyPr/>
          <a:lstStyle/>
          <a:p>
            <a:endParaRPr lang="tr-TR">
              <a:solidFill>
                <a:srgbClr val="438086"/>
              </a:solidFill>
            </a:endParaRPr>
          </a:p>
        </p:txBody>
      </p:sp>
      <p:sp>
        <p:nvSpPr>
          <p:cNvPr id="6" name="Slide Number Placeholder 5"/>
          <p:cNvSpPr>
            <a:spLocks noGrp="1"/>
          </p:cNvSpPr>
          <p:nvPr>
            <p:ph type="sldNum" sz="quarter" idx="12"/>
          </p:nvPr>
        </p:nvSpPr>
        <p:spPr/>
        <p:txBody>
          <a:bodyPr/>
          <a:lstStyle/>
          <a:p>
            <a:fld id="{EB4BA8BB-9A85-4668-A11B-5233264832BE}" type="slidenum">
              <a:rPr lang="tr-TR" smtClean="0"/>
              <a:pPr/>
              <a:t>‹#›</a:t>
            </a:fld>
            <a:endParaRPr lang="tr-TR"/>
          </a:p>
        </p:txBody>
      </p:sp>
    </p:spTree>
    <p:extLst>
      <p:ext uri="{BB962C8B-B14F-4D97-AF65-F5344CB8AC3E}">
        <p14:creationId xmlns:p14="http://schemas.microsoft.com/office/powerpoint/2010/main" xmlns="" val="2896773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4EF7CD1-364D-4BCC-BC08-2AA01B1D2AEF}" type="datetime1">
              <a:rPr lang="tr-TR" smtClean="0">
                <a:solidFill>
                  <a:srgbClr val="438086"/>
                </a:solidFill>
              </a:rPr>
              <a:pPr/>
              <a:t>04.04.2019</a:t>
            </a:fld>
            <a:endParaRPr lang="tr-TR">
              <a:solidFill>
                <a:srgbClr val="438086"/>
              </a:solidFill>
            </a:endParaRPr>
          </a:p>
        </p:txBody>
      </p:sp>
      <p:sp>
        <p:nvSpPr>
          <p:cNvPr id="5" name="Footer Placeholder 4"/>
          <p:cNvSpPr>
            <a:spLocks noGrp="1"/>
          </p:cNvSpPr>
          <p:nvPr>
            <p:ph type="ftr" sz="quarter" idx="11"/>
          </p:nvPr>
        </p:nvSpPr>
        <p:spPr/>
        <p:txBody>
          <a:bodyPr/>
          <a:lstStyle/>
          <a:p>
            <a:endParaRPr lang="tr-TR">
              <a:solidFill>
                <a:srgbClr val="438086"/>
              </a:solidFill>
            </a:endParaRPr>
          </a:p>
        </p:txBody>
      </p:sp>
      <p:sp>
        <p:nvSpPr>
          <p:cNvPr id="6" name="Slide Number Placeholder 5"/>
          <p:cNvSpPr>
            <a:spLocks noGrp="1"/>
          </p:cNvSpPr>
          <p:nvPr>
            <p:ph type="sldNum" sz="quarter" idx="12"/>
          </p:nvPr>
        </p:nvSpPr>
        <p:spPr/>
        <p:txBody>
          <a:bodyPr/>
          <a:lstStyle/>
          <a:p>
            <a:fld id="{EB4BA8BB-9A85-4668-A11B-5233264832BE}" type="slidenum">
              <a:rPr lang="tr-TR" smtClean="0"/>
              <a:pPr/>
              <a:t>‹#›</a:t>
            </a:fld>
            <a:endParaRPr lang="tr-TR"/>
          </a:p>
        </p:txBody>
      </p:sp>
    </p:spTree>
    <p:extLst>
      <p:ext uri="{BB962C8B-B14F-4D97-AF65-F5344CB8AC3E}">
        <p14:creationId xmlns:p14="http://schemas.microsoft.com/office/powerpoint/2010/main" xmlns="" val="159667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2574FE4-9842-4ABC-8BF7-36F0F1DD34E4}" type="datetime1">
              <a:rPr lang="tr-TR" smtClean="0">
                <a:solidFill>
                  <a:srgbClr val="438086"/>
                </a:solidFill>
              </a:rPr>
              <a:pPr/>
              <a:t>04.04.2019</a:t>
            </a:fld>
            <a:endParaRPr lang="tr-TR">
              <a:solidFill>
                <a:srgbClr val="438086"/>
              </a:solidFill>
            </a:endParaRPr>
          </a:p>
        </p:txBody>
      </p:sp>
      <p:sp>
        <p:nvSpPr>
          <p:cNvPr id="5" name="Footer Placeholder 4"/>
          <p:cNvSpPr>
            <a:spLocks noGrp="1"/>
          </p:cNvSpPr>
          <p:nvPr>
            <p:ph type="ftr" sz="quarter" idx="11"/>
          </p:nvPr>
        </p:nvSpPr>
        <p:spPr/>
        <p:txBody>
          <a:bodyPr/>
          <a:lstStyle/>
          <a:p>
            <a:endParaRPr lang="tr-TR">
              <a:solidFill>
                <a:srgbClr val="438086"/>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EB4BA8BB-9A85-4668-A11B-5233264832BE}" type="slidenum">
              <a:rPr lang="tr-TR" smtClean="0"/>
              <a:pPr/>
              <a:t>‹#›</a:t>
            </a:fld>
            <a:endParaRPr lang="tr-TR"/>
          </a:p>
        </p:txBody>
      </p:sp>
    </p:spTree>
    <p:extLst>
      <p:ext uri="{BB962C8B-B14F-4D97-AF65-F5344CB8AC3E}">
        <p14:creationId xmlns:p14="http://schemas.microsoft.com/office/powerpoint/2010/main" xmlns="" val="83064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6F4A64A-0B4E-4207-B313-9B9EF334CBB3}" type="datetime1">
              <a:rPr lang="tr-TR" smtClean="0">
                <a:solidFill>
                  <a:srgbClr val="438086"/>
                </a:solidFill>
              </a:rPr>
              <a:pPr/>
              <a:t>04.04.2019</a:t>
            </a:fld>
            <a:endParaRPr lang="tr-TR">
              <a:solidFill>
                <a:srgbClr val="438086"/>
              </a:solidFill>
            </a:endParaRPr>
          </a:p>
        </p:txBody>
      </p:sp>
      <p:sp>
        <p:nvSpPr>
          <p:cNvPr id="5" name="Footer Placeholder 4"/>
          <p:cNvSpPr>
            <a:spLocks noGrp="1"/>
          </p:cNvSpPr>
          <p:nvPr>
            <p:ph type="ftr" sz="quarter" idx="11"/>
          </p:nvPr>
        </p:nvSpPr>
        <p:spPr/>
        <p:txBody>
          <a:bodyPr/>
          <a:lstStyle/>
          <a:p>
            <a:endParaRPr lang="tr-TR">
              <a:solidFill>
                <a:srgbClr val="438086"/>
              </a:solidFill>
            </a:endParaRPr>
          </a:p>
        </p:txBody>
      </p:sp>
      <p:sp>
        <p:nvSpPr>
          <p:cNvPr id="6" name="Slide Number Placeholder 5"/>
          <p:cNvSpPr>
            <a:spLocks noGrp="1"/>
          </p:cNvSpPr>
          <p:nvPr>
            <p:ph type="sldNum" sz="quarter" idx="12"/>
          </p:nvPr>
        </p:nvSpPr>
        <p:spPr/>
        <p:txBody>
          <a:bodyPr/>
          <a:lstStyle/>
          <a:p>
            <a:fld id="{EB4BA8BB-9A85-4668-A11B-5233264832BE}" type="slidenum">
              <a:rPr lang="tr-TR" smtClean="0"/>
              <a:pPr/>
              <a:t>‹#›</a:t>
            </a:fld>
            <a:endParaRPr lang="tr-TR"/>
          </a:p>
        </p:txBody>
      </p:sp>
    </p:spTree>
    <p:extLst>
      <p:ext uri="{BB962C8B-B14F-4D97-AF65-F5344CB8AC3E}">
        <p14:creationId xmlns:p14="http://schemas.microsoft.com/office/powerpoint/2010/main" xmlns="" val="426793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2EC33D3-75B1-47B8-BD33-B5A8524D1F61}" type="datetime1">
              <a:rPr lang="tr-TR" smtClean="0">
                <a:solidFill>
                  <a:srgbClr val="438086"/>
                </a:solidFill>
              </a:rPr>
              <a:pPr/>
              <a:t>04.04.2019</a:t>
            </a:fld>
            <a:endParaRPr lang="tr-TR">
              <a:solidFill>
                <a:srgbClr val="438086"/>
              </a:solidFill>
            </a:endParaRPr>
          </a:p>
        </p:txBody>
      </p:sp>
      <p:sp>
        <p:nvSpPr>
          <p:cNvPr id="6" name="Footer Placeholder 5"/>
          <p:cNvSpPr>
            <a:spLocks noGrp="1"/>
          </p:cNvSpPr>
          <p:nvPr>
            <p:ph type="ftr" sz="quarter" idx="11"/>
          </p:nvPr>
        </p:nvSpPr>
        <p:spPr/>
        <p:txBody>
          <a:bodyPr/>
          <a:lstStyle/>
          <a:p>
            <a:endParaRPr lang="tr-TR">
              <a:solidFill>
                <a:srgbClr val="438086"/>
              </a:solidFill>
            </a:endParaRPr>
          </a:p>
        </p:txBody>
      </p:sp>
      <p:sp>
        <p:nvSpPr>
          <p:cNvPr id="7" name="Slide Number Placeholder 6"/>
          <p:cNvSpPr>
            <a:spLocks noGrp="1"/>
          </p:cNvSpPr>
          <p:nvPr>
            <p:ph type="sldNum" sz="quarter" idx="12"/>
          </p:nvPr>
        </p:nvSpPr>
        <p:spPr/>
        <p:txBody>
          <a:bodyPr/>
          <a:lstStyle/>
          <a:p>
            <a:fld id="{EB4BA8BB-9A85-4668-A11B-5233264832BE}" type="slidenum">
              <a:rPr lang="tr-TR" smtClean="0"/>
              <a:pPr/>
              <a:t>‹#›</a:t>
            </a:fld>
            <a:endParaRPr lang="tr-TR"/>
          </a:p>
        </p:txBody>
      </p:sp>
    </p:spTree>
    <p:extLst>
      <p:ext uri="{BB962C8B-B14F-4D97-AF65-F5344CB8AC3E}">
        <p14:creationId xmlns:p14="http://schemas.microsoft.com/office/powerpoint/2010/main" xmlns="" val="324742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5670FD4-F24D-4D22-80E5-9F535EC9004E}" type="datetime1">
              <a:rPr lang="tr-TR" smtClean="0">
                <a:solidFill>
                  <a:srgbClr val="438086"/>
                </a:solidFill>
              </a:rPr>
              <a:pPr/>
              <a:t>04.04.2019</a:t>
            </a:fld>
            <a:endParaRPr lang="tr-TR">
              <a:solidFill>
                <a:srgbClr val="438086"/>
              </a:solidFill>
            </a:endParaRPr>
          </a:p>
        </p:txBody>
      </p:sp>
      <p:sp>
        <p:nvSpPr>
          <p:cNvPr id="8" name="Footer Placeholder 7"/>
          <p:cNvSpPr>
            <a:spLocks noGrp="1"/>
          </p:cNvSpPr>
          <p:nvPr>
            <p:ph type="ftr" sz="quarter" idx="11"/>
          </p:nvPr>
        </p:nvSpPr>
        <p:spPr/>
        <p:txBody>
          <a:bodyPr/>
          <a:lstStyle/>
          <a:p>
            <a:endParaRPr lang="tr-TR">
              <a:solidFill>
                <a:srgbClr val="438086"/>
              </a:solidFill>
            </a:endParaRPr>
          </a:p>
        </p:txBody>
      </p:sp>
      <p:sp>
        <p:nvSpPr>
          <p:cNvPr id="9" name="Slide Number Placeholder 8"/>
          <p:cNvSpPr>
            <a:spLocks noGrp="1"/>
          </p:cNvSpPr>
          <p:nvPr>
            <p:ph type="sldNum" sz="quarter" idx="12"/>
          </p:nvPr>
        </p:nvSpPr>
        <p:spPr/>
        <p:txBody>
          <a:bodyPr/>
          <a:lstStyle/>
          <a:p>
            <a:fld id="{EB4BA8BB-9A85-4668-A11B-5233264832BE}" type="slidenum">
              <a:rPr lang="tr-TR" smtClean="0"/>
              <a:pPr/>
              <a:t>‹#›</a:t>
            </a:fld>
            <a:endParaRPr lang="tr-TR"/>
          </a:p>
        </p:txBody>
      </p:sp>
    </p:spTree>
    <p:extLst>
      <p:ext uri="{BB962C8B-B14F-4D97-AF65-F5344CB8AC3E}">
        <p14:creationId xmlns:p14="http://schemas.microsoft.com/office/powerpoint/2010/main" xmlns="" val="97526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18691E9-A10F-40B7-80AB-02A651AFAD7B}" type="datetime1">
              <a:rPr lang="tr-TR" smtClean="0">
                <a:solidFill>
                  <a:srgbClr val="438086"/>
                </a:solidFill>
              </a:rPr>
              <a:pPr/>
              <a:t>04.04.2019</a:t>
            </a:fld>
            <a:endParaRPr lang="tr-TR">
              <a:solidFill>
                <a:srgbClr val="438086"/>
              </a:solidFill>
            </a:endParaRPr>
          </a:p>
        </p:txBody>
      </p:sp>
      <p:sp>
        <p:nvSpPr>
          <p:cNvPr id="4" name="Footer Placeholder 3"/>
          <p:cNvSpPr>
            <a:spLocks noGrp="1"/>
          </p:cNvSpPr>
          <p:nvPr>
            <p:ph type="ftr" sz="quarter" idx="11"/>
          </p:nvPr>
        </p:nvSpPr>
        <p:spPr/>
        <p:txBody>
          <a:bodyPr/>
          <a:lstStyle/>
          <a:p>
            <a:endParaRPr lang="tr-TR">
              <a:solidFill>
                <a:srgbClr val="438086"/>
              </a:solidFill>
            </a:endParaRPr>
          </a:p>
        </p:txBody>
      </p:sp>
      <p:sp>
        <p:nvSpPr>
          <p:cNvPr id="5" name="Slide Number Placeholder 4"/>
          <p:cNvSpPr>
            <a:spLocks noGrp="1"/>
          </p:cNvSpPr>
          <p:nvPr>
            <p:ph type="sldNum" sz="quarter" idx="12"/>
          </p:nvPr>
        </p:nvSpPr>
        <p:spPr/>
        <p:txBody>
          <a:bodyPr/>
          <a:lstStyle/>
          <a:p>
            <a:fld id="{EB4BA8BB-9A85-4668-A11B-5233264832BE}" type="slidenum">
              <a:rPr lang="tr-TR" smtClean="0"/>
              <a:pPr/>
              <a:t>‹#›</a:t>
            </a:fld>
            <a:endParaRPr lang="tr-TR"/>
          </a:p>
        </p:txBody>
      </p:sp>
    </p:spTree>
    <p:extLst>
      <p:ext uri="{BB962C8B-B14F-4D97-AF65-F5344CB8AC3E}">
        <p14:creationId xmlns:p14="http://schemas.microsoft.com/office/powerpoint/2010/main" xmlns="" val="317212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8E8D1-69CB-4CC1-8707-41905D08CFDF}" type="datetime1">
              <a:rPr lang="tr-TR" smtClean="0">
                <a:solidFill>
                  <a:srgbClr val="438086"/>
                </a:solidFill>
              </a:rPr>
              <a:pPr/>
              <a:t>04.04.2019</a:t>
            </a:fld>
            <a:endParaRPr lang="tr-TR">
              <a:solidFill>
                <a:srgbClr val="438086"/>
              </a:solidFill>
            </a:endParaRPr>
          </a:p>
        </p:txBody>
      </p:sp>
      <p:sp>
        <p:nvSpPr>
          <p:cNvPr id="3" name="Footer Placeholder 2"/>
          <p:cNvSpPr>
            <a:spLocks noGrp="1"/>
          </p:cNvSpPr>
          <p:nvPr>
            <p:ph type="ftr" sz="quarter" idx="11"/>
          </p:nvPr>
        </p:nvSpPr>
        <p:spPr/>
        <p:txBody>
          <a:bodyPr/>
          <a:lstStyle/>
          <a:p>
            <a:endParaRPr lang="tr-TR">
              <a:solidFill>
                <a:srgbClr val="438086"/>
              </a:solidFill>
            </a:endParaRPr>
          </a:p>
        </p:txBody>
      </p:sp>
      <p:sp>
        <p:nvSpPr>
          <p:cNvPr id="4" name="Slide Number Placeholder 3"/>
          <p:cNvSpPr>
            <a:spLocks noGrp="1"/>
          </p:cNvSpPr>
          <p:nvPr>
            <p:ph type="sldNum" sz="quarter" idx="12"/>
          </p:nvPr>
        </p:nvSpPr>
        <p:spPr/>
        <p:txBody>
          <a:bodyPr/>
          <a:lstStyle/>
          <a:p>
            <a:fld id="{EB4BA8BB-9A85-4668-A11B-5233264832BE}" type="slidenum">
              <a:rPr lang="tr-TR" smtClean="0"/>
              <a:pPr/>
              <a:t>‹#›</a:t>
            </a:fld>
            <a:endParaRPr lang="tr-TR"/>
          </a:p>
        </p:txBody>
      </p:sp>
    </p:spTree>
    <p:extLst>
      <p:ext uri="{BB962C8B-B14F-4D97-AF65-F5344CB8AC3E}">
        <p14:creationId xmlns:p14="http://schemas.microsoft.com/office/powerpoint/2010/main" xmlns="" val="2951693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B00CBAB-B758-457C-B145-1782A0DDCC7C}" type="datetime1">
              <a:rPr lang="tr-TR" smtClean="0">
                <a:solidFill>
                  <a:srgbClr val="438086"/>
                </a:solidFill>
              </a:rPr>
              <a:pPr/>
              <a:t>04.04.2019</a:t>
            </a:fld>
            <a:endParaRPr lang="tr-TR">
              <a:solidFill>
                <a:srgbClr val="438086"/>
              </a:solidFill>
            </a:endParaRPr>
          </a:p>
        </p:txBody>
      </p:sp>
      <p:sp>
        <p:nvSpPr>
          <p:cNvPr id="6" name="Footer Placeholder 5"/>
          <p:cNvSpPr>
            <a:spLocks noGrp="1"/>
          </p:cNvSpPr>
          <p:nvPr>
            <p:ph type="ftr" sz="quarter" idx="11"/>
          </p:nvPr>
        </p:nvSpPr>
        <p:spPr/>
        <p:txBody>
          <a:bodyPr/>
          <a:lstStyle/>
          <a:p>
            <a:endParaRPr lang="tr-TR">
              <a:solidFill>
                <a:srgbClr val="438086"/>
              </a:solidFill>
            </a:endParaRPr>
          </a:p>
        </p:txBody>
      </p:sp>
      <p:sp>
        <p:nvSpPr>
          <p:cNvPr id="7" name="Slide Number Placeholder 6"/>
          <p:cNvSpPr>
            <a:spLocks noGrp="1"/>
          </p:cNvSpPr>
          <p:nvPr>
            <p:ph type="sldNum" sz="quarter" idx="12"/>
          </p:nvPr>
        </p:nvSpPr>
        <p:spPr/>
        <p:txBody>
          <a:bodyPr/>
          <a:lstStyle/>
          <a:p>
            <a:fld id="{EB4BA8BB-9A85-4668-A11B-5233264832BE}" type="slidenum">
              <a:rPr lang="tr-TR" smtClean="0"/>
              <a:pPr/>
              <a:t>‹#›</a:t>
            </a:fld>
            <a:endParaRPr lang="tr-TR"/>
          </a:p>
        </p:txBody>
      </p:sp>
    </p:spTree>
    <p:extLst>
      <p:ext uri="{BB962C8B-B14F-4D97-AF65-F5344CB8AC3E}">
        <p14:creationId xmlns:p14="http://schemas.microsoft.com/office/powerpoint/2010/main" xmlns="" val="408365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33C9E3-79EF-47EE-9668-98DEDA748ACB}" type="datetime1">
              <a:rPr lang="tr-TR" smtClean="0">
                <a:solidFill>
                  <a:srgbClr val="438086"/>
                </a:solidFill>
              </a:rPr>
              <a:pPr/>
              <a:t>04.04.2019</a:t>
            </a:fld>
            <a:endParaRPr lang="tr-TR">
              <a:solidFill>
                <a:srgbClr val="438086"/>
              </a:solidFill>
            </a:endParaRPr>
          </a:p>
        </p:txBody>
      </p:sp>
      <p:sp>
        <p:nvSpPr>
          <p:cNvPr id="6" name="Footer Placeholder 5"/>
          <p:cNvSpPr>
            <a:spLocks noGrp="1"/>
          </p:cNvSpPr>
          <p:nvPr>
            <p:ph type="ftr" sz="quarter" idx="11"/>
          </p:nvPr>
        </p:nvSpPr>
        <p:spPr/>
        <p:txBody>
          <a:bodyPr/>
          <a:lstStyle/>
          <a:p>
            <a:endParaRPr lang="tr-TR">
              <a:solidFill>
                <a:srgbClr val="438086"/>
              </a:solidFill>
            </a:endParaRPr>
          </a:p>
        </p:txBody>
      </p:sp>
      <p:sp>
        <p:nvSpPr>
          <p:cNvPr id="7" name="Slide Number Placeholder 6"/>
          <p:cNvSpPr>
            <a:spLocks noGrp="1"/>
          </p:cNvSpPr>
          <p:nvPr>
            <p:ph type="sldNum" sz="quarter" idx="12"/>
          </p:nvPr>
        </p:nvSpPr>
        <p:spPr/>
        <p:txBody>
          <a:bodyPr/>
          <a:lstStyle/>
          <a:p>
            <a:fld id="{EB4BA8BB-9A85-4668-A11B-5233264832BE}" type="slidenum">
              <a:rPr lang="tr-TR" smtClean="0"/>
              <a:pPr/>
              <a:t>‹#›</a:t>
            </a:fld>
            <a:endParaRPr lang="tr-TR"/>
          </a:p>
        </p:txBody>
      </p:sp>
    </p:spTree>
    <p:extLst>
      <p:ext uri="{BB962C8B-B14F-4D97-AF65-F5344CB8AC3E}">
        <p14:creationId xmlns:p14="http://schemas.microsoft.com/office/powerpoint/2010/main" xmlns="" val="172260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B833F1-1B53-46AE-A662-6E3BA101EFA5}" type="datetimeFigureOut">
              <a:rPr lang="en-US" smtClean="0"/>
              <a:pPr/>
              <a:t>4/4/2019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949048-2C28-4E41-B1DD-164A474E2D2F}" type="slidenum">
              <a:rPr lang="en-US" smtClean="0"/>
              <a:pPr/>
              <a:t>‹#›</a:t>
            </a:fld>
            <a:endParaRPr lang="en-US"/>
          </a:p>
        </p:txBody>
      </p:sp>
    </p:spTree>
    <p:extLst>
      <p:ext uri="{BB962C8B-B14F-4D97-AF65-F5344CB8AC3E}">
        <p14:creationId xmlns:p14="http://schemas.microsoft.com/office/powerpoint/2010/main" xmlns="" val="17249789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2763" y="1806296"/>
            <a:ext cx="11277600" cy="1470025"/>
          </a:xfrm>
        </p:spPr>
        <p:txBody>
          <a:bodyPr>
            <a:noAutofit/>
          </a:bodyPr>
          <a:lstStyle/>
          <a:p>
            <a:pPr algn="ctr"/>
            <a:r>
              <a:rPr lang="tr-TR" sz="3200" b="1" dirty="0" smtClean="0"/>
              <a:t>    ÜRÜN YAŞAM DÖNGÜSÜ YÖNETİMİ (</a:t>
            </a:r>
            <a:r>
              <a:rPr lang="tr-TR" sz="3600" b="1" dirty="0" smtClean="0"/>
              <a:t>PLM )</a:t>
            </a:r>
            <a:br>
              <a:rPr lang="tr-TR" sz="3600" b="1" dirty="0" smtClean="0"/>
            </a:br>
            <a:r>
              <a:rPr lang="tr-TR" sz="3600" b="1" dirty="0" smtClean="0"/>
              <a:t> YÜKSEK LİSANS PROGRAMI</a:t>
            </a:r>
            <a:endParaRPr lang="tr-TR" sz="3600" b="1" dirty="0"/>
          </a:p>
        </p:txBody>
      </p:sp>
      <p:sp>
        <p:nvSpPr>
          <p:cNvPr id="3" name="2 İçerik Yer Tutucusu"/>
          <p:cNvSpPr>
            <a:spLocks noGrp="1"/>
          </p:cNvSpPr>
          <p:nvPr>
            <p:ph type="subTitle" idx="1"/>
          </p:nvPr>
        </p:nvSpPr>
        <p:spPr>
          <a:xfrm>
            <a:off x="2578212" y="3756869"/>
            <a:ext cx="6620968" cy="998011"/>
          </a:xfrm>
        </p:spPr>
        <p:txBody>
          <a:bodyPr>
            <a:normAutofit/>
          </a:bodyPr>
          <a:lstStyle/>
          <a:p>
            <a:endParaRPr lang="tr-T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
        <p:nvSpPr>
          <p:cNvPr id="8" name="Metin kutusu 7"/>
          <p:cNvSpPr txBox="1"/>
          <p:nvPr/>
        </p:nvSpPr>
        <p:spPr>
          <a:xfrm>
            <a:off x="2602523" y="3713871"/>
            <a:ext cx="7976382" cy="2677656"/>
          </a:xfrm>
          <a:prstGeom prst="rect">
            <a:avLst/>
          </a:prstGeom>
          <a:noFill/>
        </p:spPr>
        <p:txBody>
          <a:bodyPr wrap="square" rtlCol="0">
            <a:spAutoFit/>
          </a:bodyPr>
          <a:lstStyle/>
          <a:p>
            <a:pPr algn="ctr"/>
            <a:endParaRPr lang="tr-TR" sz="2400" dirty="0" smtClean="0"/>
          </a:p>
          <a:p>
            <a:pPr algn="ctr"/>
            <a:endParaRPr lang="tr-TR" sz="2400" dirty="0" smtClean="0"/>
          </a:p>
          <a:p>
            <a:pPr algn="ctr"/>
            <a:endParaRPr lang="tr-TR" sz="2400" dirty="0" smtClean="0"/>
          </a:p>
          <a:p>
            <a:pPr algn="ctr"/>
            <a:r>
              <a:rPr lang="tr-TR" sz="2400" dirty="0" smtClean="0"/>
              <a:t>Sürdürülebilir Havacılık Araştırmaları </a:t>
            </a:r>
            <a:r>
              <a:rPr lang="tr-TR" sz="2400" dirty="0" err="1" smtClean="0"/>
              <a:t>Çalıştayı</a:t>
            </a:r>
            <a:endParaRPr lang="tr-TR" sz="2400" dirty="0" smtClean="0"/>
          </a:p>
          <a:p>
            <a:pPr algn="ctr"/>
            <a:r>
              <a:rPr lang="tr-TR" sz="2400" dirty="0" smtClean="0"/>
              <a:t>PLM Ürün Yaşam Döngüsü Yönetimi</a:t>
            </a:r>
          </a:p>
          <a:p>
            <a:pPr algn="ctr"/>
            <a:r>
              <a:rPr lang="tr-TR" sz="2400" dirty="0" smtClean="0"/>
              <a:t>4 Nisan 2019</a:t>
            </a:r>
          </a:p>
          <a:p>
            <a:pPr algn="ctr"/>
            <a:r>
              <a:rPr lang="tr-TR" sz="2400" dirty="0" smtClean="0"/>
              <a:t>Ege Üniversitesi (Atatürk Kültür Merkezi) İZMİR</a:t>
            </a:r>
            <a:endParaRPr lang="en-US" sz="2400" dirty="0"/>
          </a:p>
        </p:txBody>
      </p:sp>
    </p:spTree>
    <p:extLst>
      <p:ext uri="{BB962C8B-B14F-4D97-AF65-F5344CB8AC3E}">
        <p14:creationId xmlns:p14="http://schemas.microsoft.com/office/powerpoint/2010/main" xmlns="" val="3357261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6514" y="1"/>
            <a:ext cx="10018713" cy="1069144"/>
          </a:xfrm>
        </p:spPr>
        <p:txBody>
          <a:bodyPr/>
          <a:lstStyle/>
          <a:p>
            <a:r>
              <a:rPr lang="tr-TR" b="1" dirty="0" smtClean="0"/>
              <a:t>Başvuru Koşulları</a:t>
            </a:r>
            <a:endParaRPr lang="tr-TR" b="1" dirty="0"/>
          </a:p>
        </p:txBody>
      </p:sp>
      <p:sp>
        <p:nvSpPr>
          <p:cNvPr id="3" name="2 İçerik Yer Tutucusu"/>
          <p:cNvSpPr>
            <a:spLocks noGrp="1"/>
          </p:cNvSpPr>
          <p:nvPr>
            <p:ph idx="1"/>
          </p:nvPr>
        </p:nvSpPr>
        <p:spPr>
          <a:xfrm>
            <a:off x="1484310" y="872197"/>
            <a:ext cx="10018713" cy="5008099"/>
          </a:xfrm>
        </p:spPr>
        <p:txBody>
          <a:bodyPr>
            <a:normAutofit/>
          </a:bodyPr>
          <a:lstStyle/>
          <a:p>
            <a:endParaRPr lang="tr-TR" sz="4800" dirty="0" smtClean="0"/>
          </a:p>
          <a:p>
            <a:endParaRPr lang="tr-TR" sz="4800" dirty="0" smtClean="0"/>
          </a:p>
          <a:p>
            <a:endParaRPr lang="tr-TR" sz="4800" dirty="0" smtClean="0"/>
          </a:p>
          <a:p>
            <a:pPr>
              <a:buNone/>
            </a:pPr>
            <a:r>
              <a:rPr lang="tr-TR" sz="4800" b="1" dirty="0" smtClean="0"/>
              <a:t> </a:t>
            </a:r>
            <a:endParaRPr lang="tr-TR" sz="4800" dirty="0" smtClean="0"/>
          </a:p>
          <a:p>
            <a:pPr>
              <a:buNone/>
            </a:pPr>
            <a:r>
              <a:rPr lang="tr-TR" b="1" dirty="0" smtClean="0"/>
              <a:t> </a:t>
            </a:r>
            <a:endParaRPr lang="tr-TR" dirty="0" smtClean="0"/>
          </a:p>
          <a:p>
            <a:endParaRPr lang="tr-TR" sz="4800" dirty="0" smtClean="0"/>
          </a:p>
          <a:p>
            <a:endParaRPr lang="tr-TR" sz="4800" dirty="0" smtClean="0"/>
          </a:p>
          <a:p>
            <a:endParaRPr lang="tr-TR" sz="4800" dirty="0" smtClean="0"/>
          </a:p>
          <a:p>
            <a:endParaRPr lang="tr-TR" sz="4800" dirty="0" smtClean="0"/>
          </a:p>
          <a:p>
            <a:pPr>
              <a:buNone/>
            </a:pPr>
            <a:endParaRPr lang="tr-TR" sz="4800" dirty="0" smtClean="0"/>
          </a:p>
          <a:p>
            <a:pPr>
              <a:buNone/>
            </a:pPr>
            <a:endParaRPr lang="tr-TR" sz="4800" dirty="0" smtClean="0"/>
          </a:p>
          <a:p>
            <a:endParaRPr lang="tr-TR" sz="4800" dirty="0" smtClean="0"/>
          </a:p>
        </p:txBody>
      </p:sp>
      <p:sp>
        <p:nvSpPr>
          <p:cNvPr id="6" name="5 Dikdörtgen"/>
          <p:cNvSpPr/>
          <p:nvPr/>
        </p:nvSpPr>
        <p:spPr>
          <a:xfrm>
            <a:off x="1575582" y="745586"/>
            <a:ext cx="10016197" cy="3488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tr-TR" sz="2000" b="1" dirty="0" smtClean="0"/>
              <a:t>PLM TEZLİ </a:t>
            </a:r>
          </a:p>
          <a:p>
            <a:pPr lvl="0">
              <a:buFont typeface="Wingdings" pitchFamily="2" charset="2"/>
              <a:buChar char="§"/>
            </a:pPr>
            <a:r>
              <a:rPr lang="tr-TR" sz="2000" b="1" dirty="0" smtClean="0"/>
              <a:t>ALES sonuç belgesi</a:t>
            </a:r>
            <a:r>
              <a:rPr lang="tr-TR" sz="2000" dirty="0" smtClean="0"/>
              <a:t>• 55 Sayısal Puan veya• GRE ya da GMAT sınavlarından buna eşdeğer bir puan</a:t>
            </a:r>
          </a:p>
          <a:p>
            <a:pPr lvl="0">
              <a:buFont typeface="Wingdings" pitchFamily="2" charset="2"/>
              <a:buChar char="§"/>
            </a:pPr>
            <a:r>
              <a:rPr lang="tr-TR" sz="2000" b="1" dirty="0" smtClean="0"/>
              <a:t>Yabancı Dil Yeterlik Belgesi</a:t>
            </a:r>
            <a:r>
              <a:rPr lang="tr-TR" sz="2000" dirty="0" smtClean="0"/>
              <a:t>• </a:t>
            </a:r>
            <a:r>
              <a:rPr lang="tr-TR" sz="2000" dirty="0" err="1" smtClean="0"/>
              <a:t>YDS’den</a:t>
            </a:r>
            <a:r>
              <a:rPr lang="tr-TR" sz="2000" dirty="0" smtClean="0"/>
              <a:t> en az 50 puan veya ÜAK tarafından kabul edilen diğer sınavlardan birinden bu puana eş değer bir puan ( Yabancı Dil Belgesi olmayan </a:t>
            </a:r>
            <a:r>
              <a:rPr lang="tr-TR" sz="2000" dirty="0" err="1" smtClean="0"/>
              <a:t>adaylarEÜ</a:t>
            </a:r>
            <a:r>
              <a:rPr lang="tr-TR" sz="2000" dirty="0" smtClean="0"/>
              <a:t> Yabancı Diller Yüksek Okulu tarafından yapılacak Yabancı Dil  Sınavından en az   0 puan almalıdırlar. Yeterli puanı alamayan adaylar mülakata giremez.</a:t>
            </a:r>
          </a:p>
          <a:p>
            <a:pPr lvl="0">
              <a:buFont typeface="Wingdings" pitchFamily="2" charset="2"/>
              <a:buChar char="§"/>
            </a:pPr>
            <a:r>
              <a:rPr lang="tr-TR" sz="2000" b="1" dirty="0" smtClean="0"/>
              <a:t>Lisans diploması veya çıkış belgesi</a:t>
            </a:r>
            <a:endParaRPr lang="tr-TR" sz="2000" dirty="0" smtClean="0"/>
          </a:p>
          <a:p>
            <a:pPr lvl="0">
              <a:buFont typeface="Wingdings" pitchFamily="2" charset="2"/>
              <a:buChar char="§"/>
            </a:pPr>
            <a:r>
              <a:rPr lang="tr-TR" sz="2000" b="1" dirty="0" smtClean="0"/>
              <a:t>Resmi Onaylı Lisans </a:t>
            </a:r>
            <a:r>
              <a:rPr lang="tr-TR" sz="2000" b="1" dirty="0" err="1" smtClean="0"/>
              <a:t>Transkripti</a:t>
            </a:r>
            <a:endParaRPr lang="tr-TR" sz="2000" dirty="0" smtClean="0"/>
          </a:p>
          <a:p>
            <a:pPr lvl="0">
              <a:buFont typeface="Wingdings" pitchFamily="2" charset="2"/>
              <a:buChar char="§"/>
            </a:pPr>
            <a:r>
              <a:rPr lang="tr-TR" sz="2000" b="1" dirty="0" smtClean="0"/>
              <a:t>İmzalı Başvuru Formu çıktısı</a:t>
            </a:r>
            <a:endParaRPr lang="tr-TR" sz="2000" dirty="0" smtClean="0"/>
          </a:p>
          <a:p>
            <a:pPr lvl="0">
              <a:buFont typeface="Wingdings" pitchFamily="2" charset="2"/>
              <a:buChar char="§"/>
            </a:pPr>
            <a:r>
              <a:rPr lang="tr-TR" sz="2000" b="1" dirty="0" smtClean="0"/>
              <a:t>Özgeçmiş</a:t>
            </a:r>
            <a:endParaRPr lang="tr-TR" sz="2000" dirty="0" smtClean="0"/>
          </a:p>
          <a:p>
            <a:pPr>
              <a:buNone/>
            </a:pPr>
            <a:endParaRPr lang="tr-TR" dirty="0"/>
          </a:p>
        </p:txBody>
      </p:sp>
      <p:sp>
        <p:nvSpPr>
          <p:cNvPr id="7" name="6 Dikdörtgen"/>
          <p:cNvSpPr/>
          <p:nvPr/>
        </p:nvSpPr>
        <p:spPr>
          <a:xfrm>
            <a:off x="1589649" y="4389120"/>
            <a:ext cx="10030266" cy="220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t>	</a:t>
            </a:r>
            <a:r>
              <a:rPr lang="tr-TR" sz="2000" b="1" dirty="0" smtClean="0"/>
              <a:t>PLM Tezsiz</a:t>
            </a:r>
            <a:endParaRPr lang="tr-TR" sz="2000" dirty="0" smtClean="0"/>
          </a:p>
          <a:p>
            <a:r>
              <a:rPr lang="tr-TR" sz="2000" b="1" dirty="0" smtClean="0"/>
              <a:t> 	(Yabancı Dil ve ALES Şartı aranmaz)</a:t>
            </a:r>
            <a:endParaRPr lang="tr-TR" sz="2000" dirty="0" smtClean="0"/>
          </a:p>
          <a:p>
            <a:r>
              <a:rPr lang="tr-TR" sz="2000" b="1" dirty="0" smtClean="0"/>
              <a:t> </a:t>
            </a:r>
            <a:endParaRPr lang="tr-TR" sz="2000" dirty="0" smtClean="0"/>
          </a:p>
          <a:p>
            <a:pPr lvl="2">
              <a:buFont typeface="Wingdings" pitchFamily="2" charset="2"/>
              <a:buChar char="§"/>
            </a:pPr>
            <a:r>
              <a:rPr lang="tr-TR" sz="2000" b="1" dirty="0" smtClean="0"/>
              <a:t>Lisans diploması veya çıkış belgesi</a:t>
            </a:r>
            <a:endParaRPr lang="tr-TR" sz="2000" dirty="0" smtClean="0"/>
          </a:p>
          <a:p>
            <a:pPr lvl="2">
              <a:buFont typeface="Wingdings" pitchFamily="2" charset="2"/>
              <a:buChar char="§"/>
            </a:pPr>
            <a:r>
              <a:rPr lang="tr-TR" sz="2000" b="1" dirty="0" smtClean="0"/>
              <a:t>Resmi Onaylı Lisans </a:t>
            </a:r>
            <a:r>
              <a:rPr lang="tr-TR" sz="2000" b="1" dirty="0" err="1" smtClean="0"/>
              <a:t>Transkripti</a:t>
            </a:r>
            <a:endParaRPr lang="tr-TR" sz="2000" dirty="0" smtClean="0"/>
          </a:p>
          <a:p>
            <a:pPr lvl="2">
              <a:buFont typeface="Wingdings" pitchFamily="2" charset="2"/>
              <a:buChar char="§"/>
            </a:pPr>
            <a:r>
              <a:rPr lang="tr-TR" sz="2000" b="1" dirty="0" smtClean="0"/>
              <a:t>İmzalı Başvuru Formu çıktısı</a:t>
            </a:r>
            <a:endParaRPr lang="tr-TR" sz="2000" dirty="0" smtClean="0"/>
          </a:p>
          <a:p>
            <a:pPr lvl="2">
              <a:buFont typeface="Wingdings" pitchFamily="2" charset="2"/>
              <a:buChar char="§"/>
            </a:pPr>
            <a:r>
              <a:rPr lang="tr-TR" sz="2000" b="1" dirty="0" smtClean="0"/>
              <a:t>Özgeçmiş</a:t>
            </a:r>
            <a:endParaRPr lang="tr-TR"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6514" y="253219"/>
            <a:ext cx="10018713" cy="1744394"/>
          </a:xfrm>
        </p:spPr>
        <p:txBody>
          <a:bodyPr/>
          <a:lstStyle/>
          <a:p>
            <a:r>
              <a:rPr lang="tr-TR" b="1" dirty="0" smtClean="0"/>
              <a:t>Toplam Öğrenci Sayısı</a:t>
            </a:r>
            <a:endParaRPr lang="tr-TR" b="1" dirty="0"/>
          </a:p>
        </p:txBody>
      </p:sp>
      <p:sp>
        <p:nvSpPr>
          <p:cNvPr id="3" name="2 İçerik Yer Tutucusu"/>
          <p:cNvSpPr>
            <a:spLocks noGrp="1"/>
          </p:cNvSpPr>
          <p:nvPr>
            <p:ph idx="1"/>
          </p:nvPr>
        </p:nvSpPr>
        <p:spPr>
          <a:xfrm>
            <a:off x="1484310" y="1842868"/>
            <a:ext cx="10018713" cy="4037428"/>
          </a:xfrm>
        </p:spPr>
        <p:txBody>
          <a:bodyPr/>
          <a:lstStyle/>
          <a:p>
            <a:r>
              <a:rPr lang="tr-TR" dirty="0" smtClean="0"/>
              <a:t>2016-2017 Bahar Yarıyılından beri 5 dönem öğrenci kabulü olmuştur.</a:t>
            </a:r>
          </a:p>
          <a:p>
            <a:r>
              <a:rPr lang="tr-TR" dirty="0" smtClean="0"/>
              <a:t>Toplam Öğrenci Sayısı:   </a:t>
            </a:r>
            <a:r>
              <a:rPr lang="tr-TR" b="1" dirty="0" smtClean="0"/>
              <a:t>Tezli  31 </a:t>
            </a:r>
            <a:r>
              <a:rPr lang="tr-TR" dirty="0" smtClean="0"/>
              <a:t> (19 E, 12 K)</a:t>
            </a:r>
            <a:endParaRPr lang="tr-TR" dirty="0" smtClean="0"/>
          </a:p>
          <a:p>
            <a:pPr>
              <a:buNone/>
            </a:pPr>
            <a:r>
              <a:rPr lang="tr-TR" smtClean="0"/>
              <a:t>                                         </a:t>
            </a:r>
            <a:r>
              <a:rPr lang="tr-TR" smtClean="0"/>
              <a:t>              (4 </a:t>
            </a:r>
            <a:r>
              <a:rPr lang="tr-TR" dirty="0" smtClean="0"/>
              <a:t>Bilimsel Hazırlık)</a:t>
            </a:r>
          </a:p>
          <a:p>
            <a:pPr>
              <a:buNone/>
            </a:pPr>
            <a:r>
              <a:rPr lang="tr-TR" dirty="0" smtClean="0"/>
              <a:t>                                                        </a:t>
            </a:r>
            <a:r>
              <a:rPr lang="tr-TR" b="1" dirty="0" smtClean="0"/>
              <a:t>Tezsiz  9</a:t>
            </a:r>
            <a:r>
              <a:rPr lang="tr-TR" dirty="0" smtClean="0"/>
              <a:t>  </a:t>
            </a:r>
            <a:r>
              <a:rPr lang="tr-TR" dirty="0" smtClean="0"/>
              <a:t>(7  E, 2 K)</a:t>
            </a:r>
            <a:endParaRPr lang="tr-TR" dirty="0"/>
          </a:p>
        </p:txBody>
      </p:sp>
      <p:sp>
        <p:nvSpPr>
          <p:cNvPr id="4" name="3 Sağ Ayraç"/>
          <p:cNvSpPr/>
          <p:nvPr/>
        </p:nvSpPr>
        <p:spPr>
          <a:xfrm>
            <a:off x="7399604" y="3643533"/>
            <a:ext cx="113245" cy="102694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b="1" dirty="0"/>
          </a:p>
        </p:txBody>
      </p:sp>
      <p:sp>
        <p:nvSpPr>
          <p:cNvPr id="5" name="4 Dikdörtgen"/>
          <p:cNvSpPr/>
          <p:nvPr/>
        </p:nvSpPr>
        <p:spPr>
          <a:xfrm>
            <a:off x="7695028" y="3601330"/>
            <a:ext cx="2729132" cy="984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t>40 </a:t>
            </a:r>
            <a:r>
              <a:rPr lang="tr-TR" sz="3600" b="1" dirty="0" smtClean="0"/>
              <a:t>öğrenci</a:t>
            </a:r>
            <a:endParaRPr lang="tr-TR" sz="3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 xmlns:p14="http://schemas.microsoft.com/office/powerpoint/2010/main" val="2758655528"/>
              </p:ext>
            </p:extLst>
          </p:nvPr>
        </p:nvGraphicFramePr>
        <p:xfrm>
          <a:off x="1965960" y="493776"/>
          <a:ext cx="8739554" cy="580643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extLst>
      <p:ext uri="{BB962C8B-B14F-4D97-AF65-F5344CB8AC3E}">
        <p14:creationId xmlns="" xmlns:p14="http://schemas.microsoft.com/office/powerpoint/2010/main" val="2739151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 xmlns:p14="http://schemas.microsoft.com/office/powerpoint/2010/main" val="2746975124"/>
              </p:ext>
            </p:extLst>
          </p:nvPr>
        </p:nvGraphicFramePr>
        <p:xfrm>
          <a:off x="1871002" y="676656"/>
          <a:ext cx="8989255" cy="54864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extLst>
      <p:ext uri="{BB962C8B-B14F-4D97-AF65-F5344CB8AC3E}">
        <p14:creationId xmlns="" xmlns:p14="http://schemas.microsoft.com/office/powerpoint/2010/main" val="3372924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 xmlns:p14="http://schemas.microsoft.com/office/powerpoint/2010/main" val="518413346"/>
              </p:ext>
            </p:extLst>
          </p:nvPr>
        </p:nvGraphicFramePr>
        <p:xfrm>
          <a:off x="2785404" y="676656"/>
          <a:ext cx="8342142" cy="54864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extLst>
      <p:ext uri="{BB962C8B-B14F-4D97-AF65-F5344CB8AC3E}">
        <p14:creationId xmlns="" xmlns:p14="http://schemas.microsoft.com/office/powerpoint/2010/main" val="3372924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4" name="Resim 3"/>
          <p:cNvPicPr>
            <a:picLocks noChangeAspect="1"/>
          </p:cNvPicPr>
          <p:nvPr/>
        </p:nvPicPr>
        <p:blipFill>
          <a:blip r:embed="rId2" cstate="print"/>
          <a:stretch>
            <a:fillRect/>
          </a:stretch>
        </p:blipFill>
        <p:spPr>
          <a:xfrm>
            <a:off x="1674254" y="99264"/>
            <a:ext cx="8925059" cy="67208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extLst>
      <p:ext uri="{BB962C8B-B14F-4D97-AF65-F5344CB8AC3E}">
        <p14:creationId xmlns="" xmlns:p14="http://schemas.microsoft.com/office/powerpoint/2010/main" val="3439609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4" name="Resim 3"/>
          <p:cNvPicPr>
            <a:picLocks noChangeAspect="1"/>
          </p:cNvPicPr>
          <p:nvPr/>
        </p:nvPicPr>
        <p:blipFill>
          <a:blip r:embed="rId2" cstate="print"/>
          <a:stretch>
            <a:fillRect/>
          </a:stretch>
        </p:blipFill>
        <p:spPr>
          <a:xfrm>
            <a:off x="783991" y="489398"/>
            <a:ext cx="10682200" cy="591140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extLst>
      <p:ext uri="{BB962C8B-B14F-4D97-AF65-F5344CB8AC3E}">
        <p14:creationId xmlns="" xmlns:p14="http://schemas.microsoft.com/office/powerpoint/2010/main" val="1855037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84310" y="1237957"/>
            <a:ext cx="10018713" cy="4553243"/>
          </a:xfrm>
        </p:spPr>
        <p:txBody>
          <a:bodyPr>
            <a:normAutofit/>
          </a:bodyPr>
          <a:lstStyle/>
          <a:p>
            <a:pPr algn="ctr">
              <a:buNone/>
            </a:pPr>
            <a:r>
              <a:rPr lang="tr-TR" sz="4000" b="1" dirty="0" smtClean="0">
                <a:solidFill>
                  <a:schemeClr val="accent1">
                    <a:lumMod val="75000"/>
                  </a:schemeClr>
                </a:solidFill>
                <a:latin typeface="Brush Script MT" pitchFamily="66" charset="0"/>
              </a:rPr>
              <a:t>İlginiz için teşekkür ederim….</a:t>
            </a:r>
            <a:endParaRPr lang="tr-TR" sz="4000" b="1" dirty="0">
              <a:solidFill>
                <a:schemeClr val="accent1">
                  <a:lumMod val="75000"/>
                </a:schemeClr>
              </a:solidFill>
              <a:latin typeface="Brush Script MT" pitchFamily="66" charset="0"/>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78447" y="0"/>
            <a:ext cx="10018713" cy="638504"/>
          </a:xfrm>
        </p:spPr>
        <p:txBody>
          <a:bodyPr>
            <a:normAutofit fontScale="90000"/>
          </a:bodyPr>
          <a:lstStyle/>
          <a:p>
            <a:r>
              <a:rPr lang="tr-TR" b="1" dirty="0" smtClean="0"/>
              <a:t>Programın Açılma  Süreci </a:t>
            </a:r>
            <a:endParaRPr lang="en-US" b="1" dirty="0"/>
          </a:p>
        </p:txBody>
      </p:sp>
      <p:sp>
        <p:nvSpPr>
          <p:cNvPr id="3" name="2 İçerik Yer Tutucusu"/>
          <p:cNvSpPr>
            <a:spLocks noGrp="1"/>
          </p:cNvSpPr>
          <p:nvPr>
            <p:ph idx="1"/>
          </p:nvPr>
        </p:nvSpPr>
        <p:spPr>
          <a:xfrm>
            <a:off x="1878447" y="759373"/>
            <a:ext cx="10313553" cy="6098627"/>
          </a:xfrm>
        </p:spPr>
        <p:txBody>
          <a:bodyPr>
            <a:noAutofit/>
          </a:bodyPr>
          <a:lstStyle/>
          <a:p>
            <a:pPr>
              <a:buClr>
                <a:srgbClr val="0070C0"/>
              </a:buClr>
              <a:buFont typeface="Wingdings" pitchFamily="2" charset="2"/>
              <a:buChar char="§"/>
            </a:pPr>
            <a:r>
              <a:rPr lang="tr-TR" sz="3200" dirty="0" smtClean="0"/>
              <a:t>2016 yılında </a:t>
            </a:r>
            <a:r>
              <a:rPr lang="en-US" sz="3200" dirty="0" smtClean="0"/>
              <a:t>(YÖK)</a:t>
            </a:r>
            <a:r>
              <a:rPr lang="tr-TR" sz="3200" dirty="0" smtClean="0"/>
              <a:t>’ün dosya formatına göre</a:t>
            </a:r>
            <a:r>
              <a:rPr lang="en-US" sz="3200" dirty="0" smtClean="0"/>
              <a:t> </a:t>
            </a:r>
            <a:r>
              <a:rPr lang="tr-TR" sz="3200" b="1" dirty="0" smtClean="0"/>
              <a:t>iki</a:t>
            </a:r>
            <a:r>
              <a:rPr lang="tr-TR" sz="3200" dirty="0" smtClean="0"/>
              <a:t> program için</a:t>
            </a:r>
            <a:endParaRPr lang="en-US" sz="3200" dirty="0" smtClean="0"/>
          </a:p>
          <a:p>
            <a:pPr marL="457200" lvl="1" indent="0">
              <a:buClr>
                <a:srgbClr val="0070C0"/>
              </a:buClr>
              <a:buFont typeface="Wingdings" pitchFamily="2" charset="2"/>
              <a:buChar char="§"/>
            </a:pPr>
            <a:r>
              <a:rPr lang="en-US" sz="2800" dirty="0" smtClean="0"/>
              <a:t>	</a:t>
            </a:r>
            <a:r>
              <a:rPr lang="tr-TR" sz="2800" dirty="0" smtClean="0"/>
              <a:t>Tezli Yüksek Lisans </a:t>
            </a:r>
            <a:endParaRPr lang="en-US" sz="2800" dirty="0" smtClean="0"/>
          </a:p>
          <a:p>
            <a:pPr marL="457200" lvl="1" indent="0">
              <a:buClr>
                <a:srgbClr val="0070C0"/>
              </a:buClr>
              <a:buFont typeface="Wingdings" pitchFamily="2" charset="2"/>
              <a:buChar char="§"/>
            </a:pPr>
            <a:r>
              <a:rPr lang="en-US" sz="2800" dirty="0" smtClean="0"/>
              <a:t>	</a:t>
            </a:r>
            <a:r>
              <a:rPr lang="tr-TR" sz="2800" dirty="0" smtClean="0"/>
              <a:t>Tezsiz İkinci Öğretim Yüksek Lisans</a:t>
            </a:r>
          </a:p>
          <a:p>
            <a:pPr marL="457200" lvl="1" indent="0">
              <a:buClr>
                <a:srgbClr val="0070C0"/>
              </a:buClr>
              <a:buNone/>
            </a:pPr>
            <a:r>
              <a:rPr lang="tr-TR" sz="2800" dirty="0" smtClean="0"/>
              <a:t>dosyalar hazırlanmıştır.</a:t>
            </a:r>
            <a:endParaRPr lang="en-US" sz="2800" dirty="0" smtClean="0"/>
          </a:p>
          <a:p>
            <a:pPr>
              <a:buClr>
                <a:srgbClr val="0070C0"/>
              </a:buClr>
              <a:buFont typeface="Wingdings" pitchFamily="2" charset="2"/>
              <a:buChar char="§"/>
            </a:pPr>
            <a:r>
              <a:rPr lang="tr-TR" sz="3200" dirty="0" smtClean="0"/>
              <a:t>Fen Bilimleri Enstitü Kurulu ve Senato tarafından onaylanarak  dosyalar YÖK’e gönderilmiştir.</a:t>
            </a:r>
            <a:endParaRPr lang="en-US" sz="3200" dirty="0" smtClean="0"/>
          </a:p>
          <a:p>
            <a:pPr>
              <a:buClr>
                <a:srgbClr val="0070C0"/>
              </a:buClr>
              <a:buFont typeface="Wingdings" pitchFamily="2" charset="2"/>
              <a:buChar char="§"/>
            </a:pPr>
            <a:r>
              <a:rPr lang="tr-TR" sz="3200" dirty="0" smtClean="0"/>
              <a:t>Her iki programın açılması ve öğrenci alımı için 2016 yılında YÖK’ten onay gelmiştir.</a:t>
            </a:r>
            <a:endParaRPr lang="en-US" sz="3200" dirty="0"/>
          </a:p>
        </p:txBody>
      </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extLst>
      <p:ext uri="{BB962C8B-B14F-4D97-AF65-F5344CB8AC3E}">
        <p14:creationId xmlns:p14="http://schemas.microsoft.com/office/powerpoint/2010/main" xmlns="" val="2217448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84310" y="402021"/>
            <a:ext cx="10018713" cy="811924"/>
          </a:xfrm>
        </p:spPr>
        <p:txBody>
          <a:bodyPr/>
          <a:lstStyle/>
          <a:p>
            <a:r>
              <a:rPr lang="tr-TR" b="1" dirty="0" smtClean="0"/>
              <a:t>PLM Yüksek Lisans Programları</a:t>
            </a:r>
            <a:endParaRPr lang="en-US" b="1" dirty="0"/>
          </a:p>
        </p:txBody>
      </p:sp>
      <p:sp>
        <p:nvSpPr>
          <p:cNvPr id="3" name="2 İçerik Yer Tutucusu"/>
          <p:cNvSpPr>
            <a:spLocks noGrp="1"/>
          </p:cNvSpPr>
          <p:nvPr>
            <p:ph idx="1"/>
          </p:nvPr>
        </p:nvSpPr>
        <p:spPr>
          <a:xfrm>
            <a:off x="1484310" y="2115206"/>
            <a:ext cx="10018713" cy="3124201"/>
          </a:xfrm>
        </p:spPr>
        <p:txBody>
          <a:bodyPr>
            <a:noAutofit/>
          </a:bodyPr>
          <a:lstStyle/>
          <a:p>
            <a:pPr>
              <a:buFont typeface="Wingdings" pitchFamily="2" charset="2"/>
              <a:buChar char="§"/>
            </a:pPr>
            <a:r>
              <a:rPr lang="tr-TR" sz="2800" b="1" dirty="0" smtClean="0"/>
              <a:t>PLM Tezli YL Programı</a:t>
            </a:r>
            <a:r>
              <a:rPr lang="en-US" sz="2800" dirty="0" smtClean="0"/>
              <a:t>: </a:t>
            </a:r>
            <a:r>
              <a:rPr lang="tr-TR" sz="2800" dirty="0" smtClean="0"/>
              <a:t>akademik bir yüksek lisans programı olup programdan mezun olanların doktora programlarına başvurma hakkı vardır.</a:t>
            </a:r>
            <a:endParaRPr lang="en-US" sz="2800" dirty="0" smtClean="0"/>
          </a:p>
          <a:p>
            <a:pPr>
              <a:buFont typeface="Wingdings" pitchFamily="2" charset="2"/>
              <a:buChar char="§"/>
            </a:pPr>
            <a:r>
              <a:rPr lang="en-US" sz="2800" dirty="0" smtClean="0"/>
              <a:t> </a:t>
            </a:r>
            <a:r>
              <a:rPr lang="tr-TR" sz="2800" b="1" dirty="0" smtClean="0"/>
              <a:t>İkinci Öğretim PLM Tezsiz YL Programı </a:t>
            </a:r>
            <a:r>
              <a:rPr lang="en-US" sz="2800" dirty="0" smtClean="0"/>
              <a:t>:</a:t>
            </a:r>
            <a:r>
              <a:rPr lang="tr-TR" sz="2800" dirty="0" smtClean="0"/>
              <a:t> mesleki bir program olup bir işte çalışanların takip edebileceği bir programdır. Programdan mezun olanların doktora programlarına başvurma hakkı yoktur.</a:t>
            </a:r>
            <a:endParaRPr lang="en-US" sz="2800" dirty="0" smtClean="0"/>
          </a:p>
        </p:txBody>
      </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extLst>
      <p:ext uri="{BB962C8B-B14F-4D97-AF65-F5344CB8AC3E}">
        <p14:creationId xmlns:p14="http://schemas.microsoft.com/office/powerpoint/2010/main" xmlns="" val="2286247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84311" y="1"/>
            <a:ext cx="10018713" cy="1842868"/>
          </a:xfrm>
        </p:spPr>
        <p:txBody>
          <a:bodyPr/>
          <a:lstStyle/>
          <a:p>
            <a:r>
              <a:rPr lang="tr-TR" b="1" dirty="0" smtClean="0"/>
              <a:t>Programların  Kapsamı</a:t>
            </a:r>
            <a:endParaRPr lang="tr-TR" b="1" dirty="0"/>
          </a:p>
        </p:txBody>
      </p:sp>
      <p:sp>
        <p:nvSpPr>
          <p:cNvPr id="3" name="2 İçerik Yer Tutucusu"/>
          <p:cNvSpPr>
            <a:spLocks noGrp="1"/>
          </p:cNvSpPr>
          <p:nvPr>
            <p:ph idx="1"/>
          </p:nvPr>
        </p:nvSpPr>
        <p:spPr>
          <a:xfrm>
            <a:off x="1484310" y="1758462"/>
            <a:ext cx="10018713" cy="4473526"/>
          </a:xfrm>
        </p:spPr>
        <p:txBody>
          <a:bodyPr>
            <a:normAutofit lnSpcReduction="10000"/>
          </a:bodyPr>
          <a:lstStyle/>
          <a:p>
            <a:endParaRPr lang="tr-TR" b="1" dirty="0" smtClean="0"/>
          </a:p>
          <a:p>
            <a:pPr>
              <a:buFont typeface="Wingdings" pitchFamily="2" charset="2"/>
              <a:buChar char="§"/>
            </a:pPr>
            <a:r>
              <a:rPr lang="tr-TR" b="1" dirty="0" smtClean="0"/>
              <a:t>Ürün Yaşam Döngüsü Yönetimi </a:t>
            </a:r>
            <a:r>
              <a:rPr lang="tr-TR" dirty="0" smtClean="0"/>
              <a:t>Tezli ve Tezsiz İkinci Öğretim Yüksek Lisans programları disiplinler arası niteliğe sahiptir. Bu kapsamda, söz konusu programlar, Fen Bilimleri ve Sosyal Bilimler enstitülerinin ilgili anabilim dallarının (Mühendislik, Fen, İktisadi ve İdari Bilimler, Ziraat, Güneş Enerjisi Enstitüsü, Çevre Sorunları Uygulama ve Araştırma Merkezi) kapsamaktadır. </a:t>
            </a:r>
          </a:p>
          <a:p>
            <a:pPr>
              <a:buNone/>
            </a:pPr>
            <a:endParaRPr lang="tr-TR" dirty="0" smtClean="0"/>
          </a:p>
          <a:p>
            <a:pPr>
              <a:buFont typeface="Wingdings" pitchFamily="2" charset="2"/>
              <a:buChar char="§"/>
            </a:pPr>
            <a:r>
              <a:rPr lang="tr-TR" dirty="0" smtClean="0"/>
              <a:t>Programlar  Ürün Yaşam Döngüsü Yönetimi alanında uzmanlaşmak veya bu konulara ilgi duyarak bilgi birikimini artırmak isteyen öğrencilere çok disiplinli bir yaklaşımla, Ürün Yaşam Döngüsü Yönetimi konusunda bakış açısı ve bilgi birikimi sağlanması için gerekli olan bilgi ve beceriyi sunacaktır.</a:t>
            </a:r>
          </a:p>
          <a:p>
            <a:pPr>
              <a:buFont typeface="Wingdings" pitchFamily="2" charset="2"/>
              <a:buChar char="§"/>
            </a:pPr>
            <a:endParaRPr lang="tr-TR" dirty="0"/>
          </a:p>
        </p:txBody>
      </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84311" y="211016"/>
            <a:ext cx="10018713" cy="829993"/>
          </a:xfrm>
        </p:spPr>
        <p:txBody>
          <a:bodyPr/>
          <a:lstStyle/>
          <a:p>
            <a:r>
              <a:rPr lang="tr-TR" b="1" dirty="0" smtClean="0"/>
              <a:t>PLM Tezli YL Programı</a:t>
            </a:r>
            <a:endParaRPr lang="tr-TR" b="1" dirty="0"/>
          </a:p>
        </p:txBody>
      </p:sp>
      <p:sp>
        <p:nvSpPr>
          <p:cNvPr id="3" name="2 İçerik Yer Tutucusu"/>
          <p:cNvSpPr>
            <a:spLocks noGrp="1"/>
          </p:cNvSpPr>
          <p:nvPr>
            <p:ph idx="1"/>
          </p:nvPr>
        </p:nvSpPr>
        <p:spPr>
          <a:xfrm>
            <a:off x="1371768" y="1252025"/>
            <a:ext cx="10018713" cy="5373858"/>
          </a:xfrm>
        </p:spPr>
        <p:txBody>
          <a:bodyPr>
            <a:normAutofit fontScale="70000" lnSpcReduction="20000"/>
          </a:bodyPr>
          <a:lstStyle/>
          <a:p>
            <a:pPr algn="ctr">
              <a:buNone/>
            </a:pPr>
            <a:r>
              <a:rPr lang="tr-TR" sz="3400" b="1" dirty="0" smtClean="0"/>
              <a:t>PROGRAM ÇIKTILARI</a:t>
            </a:r>
          </a:p>
          <a:p>
            <a:pPr>
              <a:buNone/>
            </a:pPr>
            <a:r>
              <a:rPr lang="tr-TR" sz="3400" b="1" dirty="0" smtClean="0"/>
              <a:t>Programı başarıyla tamamlayan mezunlar,</a:t>
            </a:r>
            <a:r>
              <a:rPr lang="tr-TR" sz="3400" dirty="0" smtClean="0"/>
              <a:t> </a:t>
            </a:r>
          </a:p>
          <a:p>
            <a:pPr lvl="0">
              <a:buFont typeface="Wingdings" pitchFamily="2" charset="2"/>
              <a:buChar char="§"/>
            </a:pPr>
            <a:r>
              <a:rPr lang="tr-TR" dirty="0" smtClean="0"/>
              <a:t>Kazanılan matematik, fen ve mühendislik bilgilerini genişlemesine ve derinlemesine kullanarak ürün yaşam döngüsü yönetimi alanındaki problemleri kurgular</a:t>
            </a:r>
          </a:p>
          <a:p>
            <a:pPr lvl="0">
              <a:buFont typeface="Wingdings" pitchFamily="2" charset="2"/>
              <a:buChar char="§"/>
            </a:pPr>
            <a:r>
              <a:rPr lang="tr-TR" dirty="0" smtClean="0"/>
              <a:t>Analitik, modelleme ve deneysel esaslı araştırmaları yeni ve/veya özgün,ürün, fikir ve yöntemler geliştirerek tasarlar, uygular ve yorumlar</a:t>
            </a:r>
          </a:p>
          <a:p>
            <a:pPr lvl="0">
              <a:buFont typeface="Wingdings" pitchFamily="2" charset="2"/>
              <a:buChar char="§"/>
            </a:pPr>
            <a:r>
              <a:rPr lang="tr-TR" dirty="0" smtClean="0"/>
              <a:t>Sınırlı ya da eksik verileri kullanarak bilimsel yöntemlerle bilgiyi tamamlar ve uygular</a:t>
            </a:r>
          </a:p>
          <a:p>
            <a:pPr lvl="0">
              <a:buFont typeface="Wingdings" pitchFamily="2" charset="2"/>
              <a:buChar char="§"/>
            </a:pPr>
            <a:r>
              <a:rPr lang="tr-TR" dirty="0" smtClean="0"/>
              <a:t>Ürün Yaşam Döngüsü Yönetimi ile ilgili problemlerin çözümüne yönelik yenilikçi yöntemler geliştirir ve uygular</a:t>
            </a:r>
          </a:p>
          <a:p>
            <a:pPr lvl="0">
              <a:buFont typeface="Wingdings" pitchFamily="2" charset="2"/>
              <a:buChar char="§"/>
            </a:pPr>
            <a:r>
              <a:rPr lang="tr-TR" dirty="0" smtClean="0"/>
              <a:t>Ürün Yaşam Döngüsü Yönetimi ile ilgili araştırmalarda karşılaşılan karmaşık durumları çözümler,yorumlar ve bağımsız olarak yürütür</a:t>
            </a:r>
          </a:p>
          <a:p>
            <a:pPr lvl="0">
              <a:buFont typeface="Wingdings" pitchFamily="2" charset="2"/>
              <a:buChar char="§"/>
            </a:pPr>
            <a:r>
              <a:rPr lang="tr-TR" dirty="0" smtClean="0"/>
              <a:t> Ürün Yaşam Döngüsü Yönetimi alanındaki bilgileri izleyerek, çalışmalarının süreç ve sonuçlarını alanı veya alanı dışındaki ulusal ve uluslararası ortamlarda sistematik ve açık bir şekilde yazılı, sözlü ve görsel  olarak aktarır</a:t>
            </a:r>
          </a:p>
          <a:p>
            <a:pPr lvl="0">
              <a:buFont typeface="Wingdings" pitchFamily="2" charset="2"/>
              <a:buChar char="§"/>
            </a:pPr>
            <a:r>
              <a:rPr lang="tr-TR" dirty="0" smtClean="0"/>
              <a:t>Hayat boyu öğrenmenin önemini benimseyerek, bilimsel ve teknolojik gelişmeleri, yenilikçilik, sürdürülebilirlik ve kalite çerçevesinde izleyip kendini donanımlı hale getirir</a:t>
            </a:r>
          </a:p>
          <a:p>
            <a:pPr lvl="0">
              <a:buFont typeface="Wingdings" pitchFamily="2" charset="2"/>
              <a:buChar char="§"/>
            </a:pPr>
            <a:r>
              <a:rPr lang="tr-TR" dirty="0" smtClean="0"/>
              <a:t>Mesleki tüm etkinliklerinde toplumsal, bilimsel ve etik değerleri gözetir</a:t>
            </a:r>
          </a:p>
          <a:p>
            <a:pPr lvl="0">
              <a:buFont typeface="Wingdings" pitchFamily="2" charset="2"/>
              <a:buChar char="§"/>
            </a:pPr>
            <a:r>
              <a:rPr lang="tr-TR" dirty="0" err="1" smtClean="0"/>
              <a:t>Disipliniçi</a:t>
            </a:r>
            <a:r>
              <a:rPr lang="tr-TR" dirty="0" smtClean="0"/>
              <a:t> ve </a:t>
            </a:r>
            <a:r>
              <a:rPr lang="tr-TR" dirty="0" err="1" smtClean="0"/>
              <a:t>disiplinlerarası</a:t>
            </a:r>
            <a:r>
              <a:rPr lang="tr-TR" dirty="0" smtClean="0"/>
              <a:t> takım çalışmalarında liderlik yapar, inisiyatif kullanır ve sorumluluk alır</a:t>
            </a:r>
          </a:p>
          <a:p>
            <a:endParaRPr lang="tr-TR" dirty="0"/>
          </a:p>
        </p:txBody>
      </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84311" y="0"/>
            <a:ext cx="10018713" cy="1350498"/>
          </a:xfrm>
        </p:spPr>
        <p:txBody>
          <a:bodyPr/>
          <a:lstStyle/>
          <a:p>
            <a:r>
              <a:rPr lang="tr-TR" b="1" dirty="0" smtClean="0"/>
              <a:t>PLM Tezsiz YL Programı</a:t>
            </a:r>
            <a:endParaRPr lang="tr-TR" b="1" dirty="0"/>
          </a:p>
        </p:txBody>
      </p:sp>
      <p:sp>
        <p:nvSpPr>
          <p:cNvPr id="3" name="2 İçerik Yer Tutucusu"/>
          <p:cNvSpPr>
            <a:spLocks noGrp="1"/>
          </p:cNvSpPr>
          <p:nvPr>
            <p:ph idx="1"/>
          </p:nvPr>
        </p:nvSpPr>
        <p:spPr>
          <a:xfrm>
            <a:off x="1371768" y="1322363"/>
            <a:ext cx="10018713" cy="5303520"/>
          </a:xfrm>
        </p:spPr>
        <p:txBody>
          <a:bodyPr>
            <a:normAutofit fontScale="70000" lnSpcReduction="20000"/>
          </a:bodyPr>
          <a:lstStyle/>
          <a:p>
            <a:pPr algn="ctr">
              <a:buNone/>
            </a:pPr>
            <a:r>
              <a:rPr lang="tr-TR" sz="3400" b="1" dirty="0" smtClean="0"/>
              <a:t>PROGRAM ÇIKTILARI</a:t>
            </a:r>
            <a:r>
              <a:rPr lang="tr-TR" sz="3400" dirty="0" smtClean="0"/>
              <a:t> </a:t>
            </a:r>
          </a:p>
          <a:p>
            <a:pPr>
              <a:buNone/>
            </a:pPr>
            <a:r>
              <a:rPr lang="tr-TR" sz="3400" b="1" dirty="0" smtClean="0"/>
              <a:t>Programı başarıyla tamamlayan mezunlar,</a:t>
            </a:r>
          </a:p>
          <a:p>
            <a:pPr>
              <a:buNone/>
            </a:pPr>
            <a:r>
              <a:rPr lang="tr-TR" dirty="0" smtClean="0"/>
              <a:t> </a:t>
            </a:r>
          </a:p>
          <a:p>
            <a:pPr lvl="0">
              <a:buFont typeface="Wingdings" pitchFamily="2" charset="2"/>
              <a:buChar char="§"/>
            </a:pPr>
            <a:r>
              <a:rPr lang="tr-TR" dirty="0" smtClean="0"/>
              <a:t>Kazanılan matematik, fen ve mühendislik bilgilerini genişlemesine ve derinlemesine kullanarak ürün yaşam döngüsü yönetimi alanındaki problemleri kurgular</a:t>
            </a:r>
          </a:p>
          <a:p>
            <a:pPr lvl="0">
              <a:buFont typeface="Wingdings" pitchFamily="2" charset="2"/>
              <a:buChar char="§"/>
            </a:pPr>
            <a:r>
              <a:rPr lang="tr-TR" dirty="0" smtClean="0"/>
              <a:t>Analitik, modelleme ve deneysel esaslı araştırmaları yeni ve/veya özgün,ürün, fikir ve yöntemler geliştirerek tasarlar, uygular ve yorumlar</a:t>
            </a:r>
          </a:p>
          <a:p>
            <a:pPr lvl="0">
              <a:buFont typeface="Wingdings" pitchFamily="2" charset="2"/>
              <a:buChar char="§"/>
            </a:pPr>
            <a:r>
              <a:rPr lang="tr-TR" dirty="0" smtClean="0"/>
              <a:t>Sınırlı ya da eksik verileri kullanarak bilimsel yöntemlerle bilgiyi tamamlar ve uygular</a:t>
            </a:r>
          </a:p>
          <a:p>
            <a:pPr lvl="0">
              <a:buFont typeface="Wingdings" pitchFamily="2" charset="2"/>
              <a:buChar char="§"/>
            </a:pPr>
            <a:r>
              <a:rPr lang="tr-TR" dirty="0" smtClean="0"/>
              <a:t>Ürün Yaşam Döngüsü Yönetimi ile ilgili problemlerin çözümüne yönelik yenilikçi yöntemler geliştirir ve uygular</a:t>
            </a:r>
          </a:p>
          <a:p>
            <a:pPr lvl="0">
              <a:buFont typeface="Wingdings" pitchFamily="2" charset="2"/>
              <a:buChar char="§"/>
            </a:pPr>
            <a:r>
              <a:rPr lang="tr-TR" dirty="0" smtClean="0"/>
              <a:t>Ürün Yaşam Döngüsü Yönetimi alanındaki bilgileri izleyerek, çalışmalarının süreç ve sonuçlarını alanı veya alanı dışındaki ulusal ve uluslararası ortamlarda sistematik ve açık bir şekilde yazılı, sözlü ve görsel  olarak aktarır</a:t>
            </a:r>
          </a:p>
          <a:p>
            <a:pPr lvl="0">
              <a:buFont typeface="Wingdings" pitchFamily="2" charset="2"/>
              <a:buChar char="§"/>
            </a:pPr>
            <a:r>
              <a:rPr lang="tr-TR" dirty="0" smtClean="0"/>
              <a:t>Hayat boyu öğrenmenin önemini benimseyerek, bilimsel ve teknolojik gelişmeleri, yenilikçilik, sürdürülebilirlik ve kalite çerçevesinde izleyip kendini donanımlı hale getirir</a:t>
            </a:r>
          </a:p>
          <a:p>
            <a:pPr lvl="0">
              <a:buFont typeface="Wingdings" pitchFamily="2" charset="2"/>
              <a:buChar char="§"/>
            </a:pPr>
            <a:r>
              <a:rPr lang="tr-TR" dirty="0" smtClean="0"/>
              <a:t>Mesleki tüm etkinliklerinde toplumsal, bilimsel ve etik değerleri gözetir</a:t>
            </a:r>
          </a:p>
          <a:p>
            <a:pPr lvl="0">
              <a:buFont typeface="Wingdings" pitchFamily="2" charset="2"/>
              <a:buChar char="§"/>
            </a:pPr>
            <a:r>
              <a:rPr lang="tr-TR" dirty="0" err="1" smtClean="0"/>
              <a:t>Disipliniçi</a:t>
            </a:r>
            <a:r>
              <a:rPr lang="tr-TR" dirty="0" smtClean="0"/>
              <a:t> ve </a:t>
            </a:r>
            <a:r>
              <a:rPr lang="tr-TR" dirty="0" err="1" smtClean="0"/>
              <a:t>disiplinlerarası</a:t>
            </a:r>
            <a:r>
              <a:rPr lang="tr-TR" dirty="0" smtClean="0"/>
              <a:t> takım çalışmalarında liderlik yapar, inisiyatif kullanır ve sorumluluk alır</a:t>
            </a:r>
          </a:p>
          <a:p>
            <a:pPr lvl="0">
              <a:buFont typeface="Wingdings" pitchFamily="2" charset="2"/>
              <a:buChar char="§"/>
            </a:pPr>
            <a:endParaRPr lang="tr-TR" dirty="0" smtClean="0"/>
          </a:p>
          <a:p>
            <a:endParaRPr lang="tr-TR" dirty="0"/>
          </a:p>
        </p:txBody>
      </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84311" y="685801"/>
            <a:ext cx="10018713" cy="1396218"/>
          </a:xfrm>
        </p:spPr>
        <p:txBody>
          <a:bodyPr/>
          <a:lstStyle/>
          <a:p>
            <a:r>
              <a:rPr lang="tr-TR" b="1" dirty="0" smtClean="0"/>
              <a:t>Programların Yapısı</a:t>
            </a:r>
            <a:endParaRPr lang="tr-TR" b="1" dirty="0"/>
          </a:p>
        </p:txBody>
      </p:sp>
      <p:sp>
        <p:nvSpPr>
          <p:cNvPr id="3" name="2 İçerik Yer Tutucusu"/>
          <p:cNvSpPr>
            <a:spLocks noGrp="1"/>
          </p:cNvSpPr>
          <p:nvPr>
            <p:ph idx="1"/>
          </p:nvPr>
        </p:nvSpPr>
        <p:spPr/>
        <p:txBody>
          <a:bodyPr>
            <a:normAutofit lnSpcReduction="10000"/>
          </a:bodyPr>
          <a:lstStyle/>
          <a:p>
            <a:pPr>
              <a:buFont typeface="Wingdings" pitchFamily="2" charset="2"/>
              <a:buChar char="§"/>
            </a:pPr>
            <a:r>
              <a:rPr lang="tr-TR" dirty="0" smtClean="0"/>
              <a:t>Tezli Program : 7 ders (</a:t>
            </a:r>
            <a:r>
              <a:rPr lang="tr-TR" sz="3600" dirty="0" smtClean="0"/>
              <a:t>4</a:t>
            </a:r>
            <a:r>
              <a:rPr lang="tr-TR" dirty="0" smtClean="0"/>
              <a:t> zorunlu, 3 seçmeli), seminer :60 AKTS</a:t>
            </a:r>
          </a:p>
          <a:p>
            <a:pPr>
              <a:buNone/>
            </a:pPr>
            <a:r>
              <a:rPr lang="tr-TR" dirty="0" smtClean="0"/>
              <a:t>                                   Tez ve Tez Özel Konuları: 60 AKTS</a:t>
            </a:r>
          </a:p>
          <a:p>
            <a:pPr>
              <a:buNone/>
            </a:pPr>
            <a:endParaRPr lang="tr-TR" dirty="0" smtClean="0"/>
          </a:p>
          <a:p>
            <a:pPr>
              <a:buFont typeface="Wingdings" pitchFamily="2" charset="2"/>
              <a:buChar char="§"/>
            </a:pPr>
            <a:r>
              <a:rPr lang="tr-TR" dirty="0" smtClean="0"/>
              <a:t>Tezsiz Program : 10 ders (</a:t>
            </a:r>
            <a:r>
              <a:rPr lang="tr-TR" sz="3200" dirty="0" smtClean="0"/>
              <a:t>2</a:t>
            </a:r>
            <a:r>
              <a:rPr lang="tr-TR" dirty="0" smtClean="0"/>
              <a:t> zorunlu, 8 seçmeli), 45 AKTS</a:t>
            </a:r>
          </a:p>
          <a:p>
            <a:pPr>
              <a:buNone/>
            </a:pPr>
            <a:r>
              <a:rPr lang="tr-TR" dirty="0" smtClean="0"/>
              <a:t>						  </a:t>
            </a:r>
            <a:r>
              <a:rPr lang="tr-TR" sz="2400" dirty="0" smtClean="0"/>
              <a:t>Dönem Projesi :15 AKTS</a:t>
            </a:r>
          </a:p>
          <a:p>
            <a:pPr>
              <a:buNone/>
            </a:pPr>
            <a:r>
              <a:rPr lang="tr-TR" dirty="0" smtClean="0"/>
              <a:t>			       </a:t>
            </a:r>
            <a:endParaRPr lang="tr-TR" dirty="0"/>
          </a:p>
        </p:txBody>
      </p:sp>
      <p:sp>
        <p:nvSpPr>
          <p:cNvPr id="4" name="3 Sağ Ayraç"/>
          <p:cNvSpPr/>
          <p:nvPr/>
        </p:nvSpPr>
        <p:spPr>
          <a:xfrm>
            <a:off x="9889588" y="3165230"/>
            <a:ext cx="70338" cy="73152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sz="2000" dirty="0"/>
          </a:p>
        </p:txBody>
      </p:sp>
      <p:sp>
        <p:nvSpPr>
          <p:cNvPr id="6" name="5 Dikdörtgen"/>
          <p:cNvSpPr/>
          <p:nvPr/>
        </p:nvSpPr>
        <p:spPr>
          <a:xfrm>
            <a:off x="10086535" y="3263705"/>
            <a:ext cx="1434905" cy="633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120 AKTS</a:t>
            </a:r>
            <a:endParaRPr lang="tr-TR" sz="2400" b="1" dirty="0"/>
          </a:p>
        </p:txBody>
      </p:sp>
      <p:sp>
        <p:nvSpPr>
          <p:cNvPr id="7" name="6 Sağ Ayraç"/>
          <p:cNvSpPr/>
          <p:nvPr/>
        </p:nvSpPr>
        <p:spPr>
          <a:xfrm>
            <a:off x="9830972" y="4457114"/>
            <a:ext cx="70338" cy="73152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sz="2000" dirty="0"/>
          </a:p>
        </p:txBody>
      </p:sp>
      <p:sp>
        <p:nvSpPr>
          <p:cNvPr id="8" name="7 Dikdörtgen"/>
          <p:cNvSpPr/>
          <p:nvPr/>
        </p:nvSpPr>
        <p:spPr>
          <a:xfrm>
            <a:off x="10114671" y="4417256"/>
            <a:ext cx="1448972" cy="661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60  AKTS</a:t>
            </a:r>
            <a:endParaRPr lang="tr-TR" sz="2400" b="1" dirty="0"/>
          </a:p>
        </p:txBody>
      </p:sp>
      <p:pic>
        <p:nvPicPr>
          <p:cNvPr id="9"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
        <p:nvSpPr>
          <p:cNvPr id="10" name="9 Sağ Ayraç"/>
          <p:cNvSpPr/>
          <p:nvPr/>
        </p:nvSpPr>
        <p:spPr>
          <a:xfrm>
            <a:off x="10041988" y="3317630"/>
            <a:ext cx="70338" cy="73152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9" name="8 İçerik Yer Tutucusu"/>
          <p:cNvGraphicFramePr>
            <a:graphicFrameLocks noGrp="1"/>
          </p:cNvGraphicFramePr>
          <p:nvPr>
            <p:ph idx="1"/>
            <p:extLst>
              <p:ext uri="{D42A27DB-BD31-4B8C-83A1-F6EECF244321}">
                <p14:modId xmlns:p14="http://schemas.microsoft.com/office/powerpoint/2010/main" xmlns="" val="3102191694"/>
              </p:ext>
            </p:extLst>
          </p:nvPr>
        </p:nvGraphicFramePr>
        <p:xfrm>
          <a:off x="-140676" y="0"/>
          <a:ext cx="12217065" cy="6713202"/>
        </p:xfrm>
        <a:graphic>
          <a:graphicData uri="http://schemas.openxmlformats.org/drawingml/2006/table">
            <a:tbl>
              <a:tblPr firstRow="1" bandRow="1">
                <a:tableStyleId>{5C22544A-7EE6-4342-B048-85BDC9FD1C3A}</a:tableStyleId>
              </a:tblPr>
              <a:tblGrid>
                <a:gridCol w="4854613">
                  <a:extLst>
                    <a:ext uri="{9D8B030D-6E8A-4147-A177-3AD203B41FA5}">
                      <a16:colId xmlns:a16="http://schemas.microsoft.com/office/drawing/2014/main" xmlns="" val="20000"/>
                    </a:ext>
                  </a:extLst>
                </a:gridCol>
                <a:gridCol w="1368920">
                  <a:extLst>
                    <a:ext uri="{9D8B030D-6E8A-4147-A177-3AD203B41FA5}">
                      <a16:colId xmlns:a16="http://schemas.microsoft.com/office/drawing/2014/main" xmlns="" val="20001"/>
                    </a:ext>
                  </a:extLst>
                </a:gridCol>
                <a:gridCol w="1476994">
                  <a:extLst>
                    <a:ext uri="{9D8B030D-6E8A-4147-A177-3AD203B41FA5}">
                      <a16:colId xmlns:a16="http://schemas.microsoft.com/office/drawing/2014/main" xmlns="" val="20002"/>
                    </a:ext>
                  </a:extLst>
                </a:gridCol>
                <a:gridCol w="1476994">
                  <a:extLst>
                    <a:ext uri="{9D8B030D-6E8A-4147-A177-3AD203B41FA5}">
                      <a16:colId xmlns:a16="http://schemas.microsoft.com/office/drawing/2014/main" xmlns="" val="20003"/>
                    </a:ext>
                  </a:extLst>
                </a:gridCol>
                <a:gridCol w="1071721">
                  <a:extLst>
                    <a:ext uri="{9D8B030D-6E8A-4147-A177-3AD203B41FA5}">
                      <a16:colId xmlns:a16="http://schemas.microsoft.com/office/drawing/2014/main" xmlns="" val="20004"/>
                    </a:ext>
                  </a:extLst>
                </a:gridCol>
                <a:gridCol w="1967823">
                  <a:extLst>
                    <a:ext uri="{9D8B030D-6E8A-4147-A177-3AD203B41FA5}">
                      <a16:colId xmlns:a16="http://schemas.microsoft.com/office/drawing/2014/main" xmlns="" val="20005"/>
                    </a:ext>
                  </a:extLst>
                </a:gridCol>
              </a:tblGrid>
              <a:tr h="498461">
                <a:tc>
                  <a:txBody>
                    <a:bodyPr/>
                    <a:lstStyle/>
                    <a:p>
                      <a:pPr>
                        <a:lnSpc>
                          <a:spcPct val="115000"/>
                        </a:lnSpc>
                        <a:spcAft>
                          <a:spcPts val="0"/>
                        </a:spcAft>
                      </a:pPr>
                      <a:r>
                        <a:rPr lang="tr-TR" sz="1600" b="1" dirty="0" smtClean="0">
                          <a:latin typeface="Arial"/>
                          <a:ea typeface="Times New Roman"/>
                        </a:rPr>
                        <a:t>Tezli</a:t>
                      </a:r>
                      <a:r>
                        <a:rPr lang="tr-TR" sz="1600" b="1" baseline="0" dirty="0" smtClean="0">
                          <a:latin typeface="Arial"/>
                          <a:ea typeface="Times New Roman"/>
                        </a:rPr>
                        <a:t> PLM YL</a:t>
                      </a:r>
                      <a:endParaRPr lang="tr-TR" sz="1600" dirty="0">
                        <a:latin typeface="Times New Roman"/>
                        <a:ea typeface="Times New Roman"/>
                      </a:endParaRPr>
                    </a:p>
                  </a:txBody>
                  <a:tcPr marL="44450" marR="44450" marT="0" marB="0" anchor="ctr"/>
                </a:tc>
                <a:tc>
                  <a:txBody>
                    <a:bodyPr/>
                    <a:lstStyle/>
                    <a:p>
                      <a:pPr>
                        <a:lnSpc>
                          <a:spcPct val="115000"/>
                        </a:lnSpc>
                        <a:spcAft>
                          <a:spcPts val="0"/>
                        </a:spcAft>
                      </a:pPr>
                      <a:endParaRPr lang="tr-TR" sz="1400">
                        <a:latin typeface="Arial"/>
                        <a:ea typeface="Times New Roman"/>
                      </a:endParaRPr>
                    </a:p>
                  </a:txBody>
                  <a:tcPr marL="44450" marR="44450" marT="0" marB="0" anchor="ctr"/>
                </a:tc>
                <a:tc>
                  <a:txBody>
                    <a:bodyPr/>
                    <a:lstStyle/>
                    <a:p>
                      <a:pPr>
                        <a:lnSpc>
                          <a:spcPct val="115000"/>
                        </a:lnSpc>
                        <a:spcAft>
                          <a:spcPts val="0"/>
                        </a:spcAft>
                      </a:pPr>
                      <a:endParaRPr lang="tr-TR" sz="1400">
                        <a:latin typeface="Arial"/>
                        <a:ea typeface="Times New Roman"/>
                      </a:endParaRPr>
                    </a:p>
                  </a:txBody>
                  <a:tcPr marL="44450" marR="44450" marT="0" marB="0" anchor="ctr"/>
                </a:tc>
                <a:tc>
                  <a:txBody>
                    <a:bodyPr/>
                    <a:lstStyle/>
                    <a:p>
                      <a:pPr>
                        <a:lnSpc>
                          <a:spcPct val="115000"/>
                        </a:lnSpc>
                        <a:spcAft>
                          <a:spcPts val="0"/>
                        </a:spcAft>
                      </a:pPr>
                      <a:endParaRPr lang="tr-TR" sz="1400">
                        <a:latin typeface="Arial"/>
                        <a:ea typeface="Times New Roman"/>
                      </a:endParaRPr>
                    </a:p>
                  </a:txBody>
                  <a:tcPr marL="44450" marR="44450" marT="0" marB="0" anchor="ctr"/>
                </a:tc>
                <a:tc>
                  <a:txBody>
                    <a:bodyPr/>
                    <a:lstStyle/>
                    <a:p>
                      <a:pPr>
                        <a:lnSpc>
                          <a:spcPct val="115000"/>
                        </a:lnSpc>
                        <a:spcAft>
                          <a:spcPts val="0"/>
                        </a:spcAft>
                      </a:pPr>
                      <a:endParaRPr lang="tr-TR" sz="1400">
                        <a:latin typeface="Arial"/>
                        <a:ea typeface="Times New Roman"/>
                      </a:endParaRPr>
                    </a:p>
                  </a:txBody>
                  <a:tcPr marL="44450" marR="44450" marT="0" marB="0" anchor="ctr"/>
                </a:tc>
                <a:tc>
                  <a:txBody>
                    <a:bodyPr/>
                    <a:lstStyle/>
                    <a:p>
                      <a:pPr>
                        <a:lnSpc>
                          <a:spcPct val="115000"/>
                        </a:lnSpc>
                        <a:spcAft>
                          <a:spcPts val="0"/>
                        </a:spcAft>
                      </a:pPr>
                      <a:endParaRPr lang="tr-TR" sz="1400" dirty="0">
                        <a:latin typeface="Arial"/>
                        <a:ea typeface="Times New Roman"/>
                      </a:endParaRPr>
                    </a:p>
                  </a:txBody>
                  <a:tcPr marL="44450" marR="44450" marT="0" marB="0" anchor="ctr"/>
                </a:tc>
                <a:extLst>
                  <a:ext uri="{0D108BD9-81ED-4DB2-BD59-A6C34878D82A}">
                    <a16:rowId xmlns:a16="http://schemas.microsoft.com/office/drawing/2014/main" xmlns="" val="10000"/>
                  </a:ext>
                </a:extLst>
              </a:tr>
              <a:tr h="347467">
                <a:tc>
                  <a:txBody>
                    <a:bodyPr/>
                    <a:lstStyle/>
                    <a:p>
                      <a:pPr marL="342900" lvl="0" indent="-342900">
                        <a:lnSpc>
                          <a:spcPct val="115000"/>
                        </a:lnSpc>
                        <a:spcAft>
                          <a:spcPts val="0"/>
                        </a:spcAft>
                        <a:buFont typeface="+mj-lt"/>
                        <a:buNone/>
                      </a:pPr>
                      <a:r>
                        <a:rPr lang="tr-TR" sz="1200" dirty="0" smtClean="0">
                          <a:latin typeface="Calibri"/>
                          <a:ea typeface="Calibri"/>
                          <a:cs typeface="Times New Roman"/>
                        </a:rPr>
                        <a:t>SEMESTER</a:t>
                      </a:r>
                      <a:r>
                        <a:rPr lang="tr-TR" sz="1200" baseline="0" dirty="0" smtClean="0">
                          <a:latin typeface="Calibri"/>
                          <a:ea typeface="Calibri"/>
                          <a:cs typeface="Times New Roman"/>
                        </a:rPr>
                        <a:t> I</a:t>
                      </a:r>
                      <a:endParaRPr lang="tr-TR" sz="1200" dirty="0">
                        <a:latin typeface="Calibri"/>
                        <a:ea typeface="Calibri"/>
                        <a:cs typeface="Times New Roman"/>
                      </a:endParaRPr>
                    </a:p>
                  </a:txBody>
                  <a:tcPr marL="44450" marR="44450" marT="0" marB="0" anchor="ctr"/>
                </a:tc>
                <a:tc>
                  <a:txBody>
                    <a:bodyPr/>
                    <a:lstStyle/>
                    <a:p>
                      <a:pPr>
                        <a:lnSpc>
                          <a:spcPct val="115000"/>
                        </a:lnSpc>
                        <a:spcAft>
                          <a:spcPts val="0"/>
                        </a:spcAft>
                      </a:pPr>
                      <a:endParaRPr lang="tr-TR" sz="1400" dirty="0">
                        <a:latin typeface="Times New Roman"/>
                        <a:ea typeface="Times New Roman"/>
                      </a:endParaRPr>
                    </a:p>
                  </a:txBody>
                  <a:tcPr marL="44450" marR="44450" marT="0" marB="0" anchor="ctr"/>
                </a:tc>
                <a:tc>
                  <a:txBody>
                    <a:bodyPr/>
                    <a:lstStyle/>
                    <a:p>
                      <a:pPr>
                        <a:lnSpc>
                          <a:spcPct val="115000"/>
                        </a:lnSpc>
                        <a:spcAft>
                          <a:spcPts val="0"/>
                        </a:spcAft>
                      </a:pPr>
                      <a:endParaRPr lang="tr-TR" sz="1400">
                        <a:latin typeface="Arial"/>
                        <a:ea typeface="Times New Roman"/>
                      </a:endParaRPr>
                    </a:p>
                  </a:txBody>
                  <a:tcPr marL="44450" marR="44450" marT="0" marB="0" anchor="ctr"/>
                </a:tc>
                <a:tc>
                  <a:txBody>
                    <a:bodyPr/>
                    <a:lstStyle/>
                    <a:p>
                      <a:pPr>
                        <a:lnSpc>
                          <a:spcPct val="115000"/>
                        </a:lnSpc>
                        <a:spcAft>
                          <a:spcPts val="0"/>
                        </a:spcAft>
                      </a:pPr>
                      <a:endParaRPr lang="tr-TR" sz="1400">
                        <a:latin typeface="Arial"/>
                        <a:ea typeface="Times New Roman"/>
                      </a:endParaRPr>
                    </a:p>
                  </a:txBody>
                  <a:tcPr marL="44450" marR="44450" marT="0" marB="0" anchor="ctr"/>
                </a:tc>
                <a:tc>
                  <a:txBody>
                    <a:bodyPr/>
                    <a:lstStyle/>
                    <a:p>
                      <a:pPr>
                        <a:lnSpc>
                          <a:spcPct val="115000"/>
                        </a:lnSpc>
                        <a:spcAft>
                          <a:spcPts val="0"/>
                        </a:spcAft>
                      </a:pPr>
                      <a:endParaRPr lang="tr-TR" sz="1400">
                        <a:latin typeface="Arial"/>
                        <a:ea typeface="Times New Roman"/>
                      </a:endParaRPr>
                    </a:p>
                  </a:txBody>
                  <a:tcPr marL="44450" marR="44450" marT="0" marB="0" anchor="ctr"/>
                </a:tc>
                <a:tc>
                  <a:txBody>
                    <a:bodyPr/>
                    <a:lstStyle/>
                    <a:p>
                      <a:pPr>
                        <a:lnSpc>
                          <a:spcPct val="115000"/>
                        </a:lnSpc>
                        <a:spcAft>
                          <a:spcPts val="0"/>
                        </a:spcAft>
                      </a:pPr>
                      <a:endParaRPr lang="tr-TR" sz="1400">
                        <a:latin typeface="Arial"/>
                        <a:ea typeface="Times New Roman"/>
                      </a:endParaRPr>
                    </a:p>
                  </a:txBody>
                  <a:tcPr marL="44450" marR="44450" marT="0" marB="0" anchor="ctr"/>
                </a:tc>
                <a:extLst>
                  <a:ext uri="{0D108BD9-81ED-4DB2-BD59-A6C34878D82A}">
                    <a16:rowId xmlns:a16="http://schemas.microsoft.com/office/drawing/2014/main" xmlns="" val="10001"/>
                  </a:ext>
                </a:extLst>
              </a:tr>
              <a:tr h="384743">
                <a:tc>
                  <a:txBody>
                    <a:bodyPr/>
                    <a:lstStyle/>
                    <a:p>
                      <a:pPr>
                        <a:lnSpc>
                          <a:spcPct val="115000"/>
                        </a:lnSpc>
                        <a:spcAft>
                          <a:spcPts val="0"/>
                        </a:spcAft>
                      </a:pPr>
                      <a:r>
                        <a:rPr lang="tr-TR" sz="1400" dirty="0" err="1" smtClean="0">
                          <a:latin typeface="Times New Roman"/>
                          <a:ea typeface="Times New Roman"/>
                        </a:rPr>
                        <a:t>Course</a:t>
                      </a:r>
                      <a:r>
                        <a:rPr lang="tr-TR" sz="1400" baseline="0" dirty="0" smtClean="0">
                          <a:latin typeface="Times New Roman"/>
                          <a:ea typeface="Times New Roman"/>
                        </a:rPr>
                        <a:t> </a:t>
                      </a:r>
                      <a:r>
                        <a:rPr lang="tr-TR" sz="1400" baseline="0" dirty="0" err="1" smtClean="0">
                          <a:latin typeface="Times New Roman"/>
                          <a:ea typeface="Times New Roman"/>
                        </a:rPr>
                        <a:t>Title</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err="1" smtClean="0">
                          <a:latin typeface="Times New Roman"/>
                          <a:ea typeface="Times New Roman"/>
                        </a:rPr>
                        <a:t>Type</a:t>
                      </a:r>
                      <a:r>
                        <a:rPr lang="tr-TR" sz="1400" baseline="0" dirty="0" smtClean="0">
                          <a:latin typeface="Times New Roman"/>
                          <a:ea typeface="Times New Roman"/>
                        </a:rPr>
                        <a:t> of </a:t>
                      </a:r>
                      <a:r>
                        <a:rPr lang="tr-TR" sz="1400" baseline="0" dirty="0" err="1" smtClean="0">
                          <a:latin typeface="Times New Roman"/>
                          <a:ea typeface="Times New Roman"/>
                        </a:rPr>
                        <a:t>Course</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b="1" dirty="0" err="1" smtClean="0">
                          <a:latin typeface="Arial"/>
                          <a:ea typeface="Times New Roman"/>
                        </a:rPr>
                        <a:t>Lecture</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b="1" dirty="0" err="1" smtClean="0">
                          <a:latin typeface="Arial"/>
                          <a:ea typeface="Times New Roman"/>
                        </a:rPr>
                        <a:t>Practice</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b="1" dirty="0" err="1" smtClean="0">
                          <a:latin typeface="Arial"/>
                          <a:ea typeface="Times New Roman"/>
                        </a:rPr>
                        <a:t>Laboratory</a:t>
                      </a:r>
                      <a:endParaRPr lang="tr-TR" sz="1400" dirty="0">
                        <a:latin typeface="Times New Roman"/>
                        <a:ea typeface="Times New Roman"/>
                      </a:endParaRPr>
                    </a:p>
                  </a:txBody>
                  <a:tcPr marL="44450" marR="44450" marT="0" marB="0" anchor="ctr"/>
                </a:tc>
                <a:tc>
                  <a:txBody>
                    <a:bodyPr/>
                    <a:lstStyle/>
                    <a:p>
                      <a:pPr algn="l">
                        <a:lnSpc>
                          <a:spcPct val="115000"/>
                        </a:lnSpc>
                        <a:spcAft>
                          <a:spcPts val="0"/>
                        </a:spcAft>
                      </a:pPr>
                      <a:r>
                        <a:rPr lang="tr-TR" sz="1400" b="1" dirty="0">
                          <a:latin typeface="Arial"/>
                          <a:ea typeface="Times New Roman"/>
                        </a:rPr>
                        <a:t> </a:t>
                      </a:r>
                      <a:r>
                        <a:rPr lang="tr-TR" sz="1400" b="1" dirty="0" smtClean="0">
                          <a:latin typeface="Arial"/>
                          <a:ea typeface="Times New Roman"/>
                        </a:rPr>
                        <a:t>ECTS</a:t>
                      </a:r>
                      <a:endParaRPr lang="tr-TR" sz="1400" dirty="0">
                        <a:latin typeface="Times New Roman"/>
                        <a:ea typeface="Times New Roman"/>
                      </a:endParaRPr>
                    </a:p>
                  </a:txBody>
                  <a:tcPr marL="44450" marR="44450" marT="0" marB="0" anchor="ctr"/>
                </a:tc>
                <a:extLst>
                  <a:ext uri="{0D108BD9-81ED-4DB2-BD59-A6C34878D82A}">
                    <a16:rowId xmlns:a16="http://schemas.microsoft.com/office/drawing/2014/main" xmlns="" val="10002"/>
                  </a:ext>
                </a:extLst>
              </a:tr>
              <a:tr h="393670">
                <a:tc>
                  <a:txBody>
                    <a:bodyPr/>
                    <a:lstStyle/>
                    <a:p>
                      <a:pPr>
                        <a:lnSpc>
                          <a:spcPct val="115000"/>
                        </a:lnSpc>
                        <a:spcAft>
                          <a:spcPts val="0"/>
                        </a:spcAft>
                      </a:pPr>
                      <a:r>
                        <a:rPr lang="tr-TR" sz="1400" dirty="0" err="1" smtClean="0">
                          <a:latin typeface="Arial"/>
                          <a:ea typeface="Times New Roman"/>
                        </a:rPr>
                        <a:t>Product</a:t>
                      </a:r>
                      <a:r>
                        <a:rPr lang="tr-TR" sz="1400" dirty="0" smtClean="0">
                          <a:latin typeface="Arial"/>
                          <a:ea typeface="Times New Roman"/>
                        </a:rPr>
                        <a:t> </a:t>
                      </a:r>
                      <a:r>
                        <a:rPr lang="tr-TR" sz="1400" dirty="0" err="1" smtClean="0">
                          <a:latin typeface="Arial"/>
                          <a:ea typeface="Times New Roman"/>
                        </a:rPr>
                        <a:t>Lifecycle</a:t>
                      </a:r>
                      <a:r>
                        <a:rPr lang="tr-TR" sz="1400" dirty="0" smtClean="0">
                          <a:latin typeface="Arial"/>
                          <a:ea typeface="Times New Roman"/>
                        </a:rPr>
                        <a:t>  </a:t>
                      </a:r>
                      <a:r>
                        <a:rPr lang="tr-TR" sz="1400" dirty="0" err="1" smtClean="0">
                          <a:latin typeface="Arial"/>
                          <a:ea typeface="Times New Roman"/>
                        </a:rPr>
                        <a:t>Management</a:t>
                      </a:r>
                      <a:r>
                        <a:rPr lang="tr-TR" sz="1400" dirty="0" smtClean="0">
                          <a:latin typeface="Arial"/>
                          <a:ea typeface="Times New Roman"/>
                        </a:rPr>
                        <a:t>(PLM</a:t>
                      </a:r>
                      <a:r>
                        <a:rPr lang="tr-TR" sz="1400" dirty="0">
                          <a:latin typeface="Arial"/>
                          <a:ea typeface="Times New Roman"/>
                        </a:rPr>
                        <a:t>)</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err="1" smtClean="0">
                          <a:latin typeface="Arial"/>
                          <a:ea typeface="Times New Roman"/>
                        </a:rPr>
                        <a:t>Compulsory</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3</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dirty="0" smtClean="0">
                          <a:latin typeface="Arial"/>
                          <a:ea typeface="Times New Roman"/>
                        </a:rPr>
                        <a:t>8</a:t>
                      </a:r>
                      <a:endParaRPr lang="tr-TR" sz="1400" dirty="0">
                        <a:latin typeface="Times New Roman"/>
                        <a:ea typeface="Times New Roman"/>
                      </a:endParaRPr>
                    </a:p>
                  </a:txBody>
                  <a:tcPr marL="44450" marR="44450" marT="0" marB="0" anchor="ctr"/>
                </a:tc>
                <a:extLst>
                  <a:ext uri="{0D108BD9-81ED-4DB2-BD59-A6C34878D82A}">
                    <a16:rowId xmlns:a16="http://schemas.microsoft.com/office/drawing/2014/main" xmlns="" val="10003"/>
                  </a:ext>
                </a:extLst>
              </a:tr>
              <a:tr h="410108">
                <a:tc>
                  <a:txBody>
                    <a:bodyPr/>
                    <a:lstStyle/>
                    <a:p>
                      <a:pPr>
                        <a:lnSpc>
                          <a:spcPct val="115000"/>
                        </a:lnSpc>
                        <a:spcAft>
                          <a:spcPts val="0"/>
                        </a:spcAft>
                      </a:pPr>
                      <a:r>
                        <a:rPr lang="tr-TR" sz="1400" dirty="0" err="1" smtClean="0">
                          <a:latin typeface="Arial"/>
                          <a:ea typeface="Times New Roman"/>
                        </a:rPr>
                        <a:t>Computer</a:t>
                      </a:r>
                      <a:r>
                        <a:rPr lang="tr-TR" sz="1400" dirty="0" smtClean="0">
                          <a:latin typeface="Arial"/>
                          <a:ea typeface="Times New Roman"/>
                        </a:rPr>
                        <a:t> </a:t>
                      </a:r>
                      <a:r>
                        <a:rPr lang="tr-TR" sz="1400" dirty="0" err="1" smtClean="0">
                          <a:latin typeface="Arial"/>
                          <a:ea typeface="Times New Roman"/>
                        </a:rPr>
                        <a:t>Aided</a:t>
                      </a:r>
                      <a:r>
                        <a:rPr lang="tr-TR" sz="1400" dirty="0" smtClean="0">
                          <a:latin typeface="Arial"/>
                          <a:ea typeface="Times New Roman"/>
                        </a:rPr>
                        <a:t> </a:t>
                      </a:r>
                      <a:r>
                        <a:rPr lang="tr-TR" sz="1400" dirty="0" err="1" smtClean="0">
                          <a:latin typeface="Arial"/>
                          <a:ea typeface="Times New Roman"/>
                        </a:rPr>
                        <a:t>Design</a:t>
                      </a:r>
                      <a:r>
                        <a:rPr lang="tr-TR" sz="1400" dirty="0" smtClean="0">
                          <a:latin typeface="Arial"/>
                          <a:ea typeface="Times New Roman"/>
                        </a:rPr>
                        <a:t>/</a:t>
                      </a:r>
                      <a:r>
                        <a:rPr lang="tr-TR" sz="1400" dirty="0" err="1" smtClean="0">
                          <a:latin typeface="Arial"/>
                          <a:ea typeface="Times New Roman"/>
                        </a:rPr>
                        <a:t>Manufacturing</a:t>
                      </a:r>
                      <a:r>
                        <a:rPr lang="tr-TR" sz="1400" dirty="0" smtClean="0">
                          <a:latin typeface="Arial"/>
                          <a:ea typeface="Times New Roman"/>
                        </a:rPr>
                        <a:t>(CAD/CAM</a:t>
                      </a:r>
                      <a:r>
                        <a:rPr lang="tr-TR" sz="1400" dirty="0">
                          <a:latin typeface="Arial"/>
                          <a:ea typeface="Times New Roman"/>
                        </a:rPr>
                        <a:t>)</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err="1" smtClean="0">
                          <a:latin typeface="Arial"/>
                          <a:ea typeface="Times New Roman"/>
                        </a:rPr>
                        <a:t>Compulsory</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a:latin typeface="Arial"/>
                          <a:ea typeface="Times New Roman"/>
                        </a:rPr>
                        <a:t>2</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2</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dirty="0" smtClean="0">
                          <a:latin typeface="Arial"/>
                          <a:ea typeface="Times New Roman"/>
                        </a:rPr>
                        <a:t>8</a:t>
                      </a:r>
                      <a:endParaRPr lang="tr-TR" sz="1400" dirty="0">
                        <a:latin typeface="Times New Roman"/>
                        <a:ea typeface="Times New Roman"/>
                      </a:endParaRPr>
                    </a:p>
                  </a:txBody>
                  <a:tcPr marL="44450" marR="44450" marT="0" marB="0" anchor="ctr"/>
                </a:tc>
                <a:extLst>
                  <a:ext uri="{0D108BD9-81ED-4DB2-BD59-A6C34878D82A}">
                    <a16:rowId xmlns:a16="http://schemas.microsoft.com/office/drawing/2014/main" xmlns="" val="10004"/>
                  </a:ext>
                </a:extLst>
              </a:tr>
              <a:tr h="410108">
                <a:tc>
                  <a:txBody>
                    <a:bodyPr/>
                    <a:lstStyle/>
                    <a:p>
                      <a:pPr>
                        <a:lnSpc>
                          <a:spcPct val="115000"/>
                        </a:lnSpc>
                        <a:spcAft>
                          <a:spcPts val="0"/>
                        </a:spcAft>
                      </a:pPr>
                      <a:r>
                        <a:rPr lang="en-US" sz="1400" dirty="0" smtClean="0"/>
                        <a:t>Research and Publication Ethics with Scientific Research </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err="1" smtClean="0">
                          <a:latin typeface="Arial"/>
                          <a:ea typeface="Times New Roman"/>
                        </a:rPr>
                        <a:t>Compulsory</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smtClean="0">
                          <a:latin typeface="Times New Roman"/>
                          <a:ea typeface="Times New Roman"/>
                        </a:rPr>
                        <a:t>3</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smtClean="0">
                          <a:latin typeface="Times New Roman"/>
                          <a:ea typeface="Times New Roman"/>
                        </a:rPr>
                        <a:t>0</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smtClean="0">
                          <a:latin typeface="Times New Roman"/>
                          <a:ea typeface="Times New Roman"/>
                        </a:rPr>
                        <a:t>0</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smtClean="0">
                          <a:latin typeface="Times New Roman"/>
                          <a:ea typeface="Times New Roman"/>
                        </a:rPr>
                        <a:t>6</a:t>
                      </a:r>
                      <a:endParaRPr lang="tr-TR" sz="1400" dirty="0">
                        <a:latin typeface="Times New Roman"/>
                        <a:ea typeface="Times New Roman"/>
                      </a:endParaRPr>
                    </a:p>
                  </a:txBody>
                  <a:tcPr marL="44450" marR="44450" marT="0" marB="0" anchor="ctr"/>
                </a:tc>
              </a:tr>
              <a:tr h="353539">
                <a:tc>
                  <a:txBody>
                    <a:bodyPr/>
                    <a:lstStyle/>
                    <a:p>
                      <a:pPr>
                        <a:lnSpc>
                          <a:spcPct val="115000"/>
                        </a:lnSpc>
                        <a:spcAft>
                          <a:spcPts val="0"/>
                        </a:spcAft>
                      </a:pPr>
                      <a:r>
                        <a:rPr lang="tr-TR" sz="1400" dirty="0" err="1" smtClean="0">
                          <a:latin typeface="Arial"/>
                          <a:ea typeface="Times New Roman"/>
                        </a:rPr>
                        <a:t>Electives</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err="1" smtClean="0">
                          <a:latin typeface="Arial"/>
                          <a:ea typeface="Times New Roman"/>
                        </a:rPr>
                        <a:t>optional</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3</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dirty="0" smtClean="0">
                          <a:latin typeface="Arial"/>
                          <a:ea typeface="Times New Roman"/>
                        </a:rPr>
                        <a:t>8</a:t>
                      </a:r>
                      <a:endParaRPr lang="tr-TR" sz="1400" dirty="0">
                        <a:latin typeface="Times New Roman"/>
                        <a:ea typeface="Times New Roman"/>
                      </a:endParaRPr>
                    </a:p>
                  </a:txBody>
                  <a:tcPr marL="44450" marR="44450" marT="0" marB="0" anchor="ctr"/>
                </a:tc>
                <a:extLst>
                  <a:ext uri="{0D108BD9-81ED-4DB2-BD59-A6C34878D82A}">
                    <a16:rowId xmlns:a16="http://schemas.microsoft.com/office/drawing/2014/main" xmlns="" val="10005"/>
                  </a:ext>
                </a:extLst>
              </a:tr>
              <a:tr h="239592">
                <a:tc>
                  <a:txBody>
                    <a:bodyPr/>
                    <a:lstStyle/>
                    <a:p>
                      <a:pPr>
                        <a:lnSpc>
                          <a:spcPct val="115000"/>
                        </a:lnSpc>
                        <a:spcAft>
                          <a:spcPts val="0"/>
                        </a:spcAft>
                      </a:pPr>
                      <a:r>
                        <a:rPr lang="tr-TR" sz="1400" dirty="0" smtClean="0">
                          <a:latin typeface="Arial"/>
                          <a:ea typeface="Times New Roman"/>
                        </a:rPr>
                        <a:t>Total</a:t>
                      </a:r>
                      <a:endParaRPr lang="tr-TR" sz="14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endParaRPr lang="tr-TR" sz="1400" dirty="0">
                        <a:latin typeface="Arial"/>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latin typeface="Arial"/>
                          <a:ea typeface="Times New Roman"/>
                        </a:rPr>
                        <a:t>-</a:t>
                      </a:r>
                      <a:endParaRPr lang="tr-TR" sz="14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latin typeface="Arial"/>
                          <a:ea typeface="Times New Roman"/>
                        </a:rPr>
                        <a:t>-</a:t>
                      </a:r>
                      <a:endParaRPr lang="tr-TR" sz="14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latin typeface="Arial"/>
                          <a:ea typeface="Times New Roman"/>
                        </a:rPr>
                        <a:t>-</a:t>
                      </a:r>
                      <a:endParaRPr lang="tr-TR" sz="14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latin typeface="Arial"/>
                          <a:ea typeface="Times New Roman"/>
                        </a:rPr>
                        <a:t>30</a:t>
                      </a:r>
                      <a:endParaRPr lang="tr-TR" sz="1400" dirty="0">
                        <a:latin typeface="Times New Roman"/>
                        <a:ea typeface="Times New Roman"/>
                      </a:endParaRPr>
                    </a:p>
                  </a:txBody>
                  <a:tcPr marL="44450" marR="44450" marT="0" marB="0" anchor="ctr">
                    <a:solidFill>
                      <a:srgbClr val="FF0000"/>
                    </a:solidFill>
                  </a:tcPr>
                </a:tc>
                <a:extLst>
                  <a:ext uri="{0D108BD9-81ED-4DB2-BD59-A6C34878D82A}">
                    <a16:rowId xmlns:a16="http://schemas.microsoft.com/office/drawing/2014/main" xmlns="" val="10006"/>
                  </a:ext>
                </a:extLst>
              </a:tr>
              <a:tr h="255026">
                <a:tc>
                  <a:txBody>
                    <a:bodyPr/>
                    <a:lstStyle/>
                    <a:p>
                      <a:pPr marL="342900" lvl="0" indent="-342900">
                        <a:lnSpc>
                          <a:spcPct val="115000"/>
                        </a:lnSpc>
                        <a:spcAft>
                          <a:spcPts val="0"/>
                        </a:spcAft>
                        <a:buFont typeface="+mj-lt"/>
                        <a:buNone/>
                      </a:pPr>
                      <a:r>
                        <a:rPr lang="tr-TR" sz="1200" dirty="0" smtClean="0">
                          <a:latin typeface="Calibri"/>
                          <a:ea typeface="Calibri"/>
                          <a:cs typeface="Times New Roman"/>
                        </a:rPr>
                        <a:t>SEMESTER II</a:t>
                      </a:r>
                      <a:endParaRPr lang="tr-TR" sz="1200" dirty="0">
                        <a:latin typeface="Calibri"/>
                        <a:ea typeface="Calibri"/>
                        <a:cs typeface="Times New Roman"/>
                      </a:endParaRPr>
                    </a:p>
                  </a:txBody>
                  <a:tcPr marL="44450" marR="44450" marT="0" marB="0" anchor="ctr"/>
                </a:tc>
                <a:tc>
                  <a:txBody>
                    <a:bodyPr/>
                    <a:lstStyle/>
                    <a:p>
                      <a:pPr>
                        <a:lnSpc>
                          <a:spcPct val="115000"/>
                        </a:lnSpc>
                        <a:spcAft>
                          <a:spcPts val="0"/>
                        </a:spcAft>
                      </a:pPr>
                      <a:endParaRPr lang="tr-TR" sz="1400">
                        <a:latin typeface="Arial"/>
                        <a:ea typeface="Times New Roman"/>
                      </a:endParaRPr>
                    </a:p>
                  </a:txBody>
                  <a:tcPr marL="44450" marR="44450" marT="0" marB="0" anchor="ctr"/>
                </a:tc>
                <a:tc>
                  <a:txBody>
                    <a:bodyPr/>
                    <a:lstStyle/>
                    <a:p>
                      <a:pPr algn="ctr">
                        <a:lnSpc>
                          <a:spcPct val="115000"/>
                        </a:lnSpc>
                        <a:spcAft>
                          <a:spcPts val="0"/>
                        </a:spcAft>
                      </a:pPr>
                      <a:endParaRPr lang="tr-TR" sz="1400" dirty="0">
                        <a:latin typeface="Arial"/>
                        <a:ea typeface="Times New Roman"/>
                      </a:endParaRPr>
                    </a:p>
                  </a:txBody>
                  <a:tcPr marL="44450" marR="44450" marT="0" marB="0" anchor="ctr"/>
                </a:tc>
                <a:tc>
                  <a:txBody>
                    <a:bodyPr/>
                    <a:lstStyle/>
                    <a:p>
                      <a:pPr algn="ctr">
                        <a:lnSpc>
                          <a:spcPct val="115000"/>
                        </a:lnSpc>
                        <a:spcAft>
                          <a:spcPts val="0"/>
                        </a:spcAft>
                      </a:pPr>
                      <a:endParaRPr lang="tr-TR" sz="1400">
                        <a:latin typeface="Arial"/>
                        <a:ea typeface="Times New Roman"/>
                      </a:endParaRPr>
                    </a:p>
                  </a:txBody>
                  <a:tcPr marL="44450" marR="44450" marT="0" marB="0" anchor="ctr"/>
                </a:tc>
                <a:tc>
                  <a:txBody>
                    <a:bodyPr/>
                    <a:lstStyle/>
                    <a:p>
                      <a:pPr algn="ctr">
                        <a:lnSpc>
                          <a:spcPct val="115000"/>
                        </a:lnSpc>
                        <a:spcAft>
                          <a:spcPts val="0"/>
                        </a:spcAft>
                      </a:pPr>
                      <a:endParaRPr lang="tr-TR" sz="1400">
                        <a:latin typeface="Arial"/>
                        <a:ea typeface="Times New Roman"/>
                      </a:endParaRPr>
                    </a:p>
                  </a:txBody>
                  <a:tcPr marL="44450" marR="44450" marT="0" marB="0" anchor="ctr"/>
                </a:tc>
                <a:tc>
                  <a:txBody>
                    <a:bodyPr/>
                    <a:lstStyle/>
                    <a:p>
                      <a:pPr algn="ctr">
                        <a:lnSpc>
                          <a:spcPct val="115000"/>
                        </a:lnSpc>
                        <a:spcAft>
                          <a:spcPts val="0"/>
                        </a:spcAft>
                      </a:pPr>
                      <a:endParaRPr lang="tr-TR" sz="1400" dirty="0">
                        <a:latin typeface="Arial"/>
                        <a:ea typeface="Times New Roman"/>
                      </a:endParaRPr>
                    </a:p>
                  </a:txBody>
                  <a:tcPr marL="44450" marR="44450" marT="0" marB="0" anchor="ctr"/>
                </a:tc>
                <a:extLst>
                  <a:ext uri="{0D108BD9-81ED-4DB2-BD59-A6C34878D82A}">
                    <a16:rowId xmlns:a16="http://schemas.microsoft.com/office/drawing/2014/main" xmlns="" val="10007"/>
                  </a:ext>
                </a:extLst>
              </a:tr>
              <a:tr h="379789">
                <a:tc>
                  <a:txBody>
                    <a:bodyPr/>
                    <a:lstStyle/>
                    <a:p>
                      <a:pPr>
                        <a:lnSpc>
                          <a:spcPct val="115000"/>
                        </a:lnSpc>
                        <a:spcAft>
                          <a:spcPts val="0"/>
                        </a:spcAft>
                      </a:pPr>
                      <a:r>
                        <a:rPr lang="tr-TR" sz="1400" dirty="0" err="1" smtClean="0">
                          <a:latin typeface="Arial"/>
                          <a:ea typeface="Times New Roman"/>
                        </a:rPr>
                        <a:t>Virtual</a:t>
                      </a:r>
                      <a:r>
                        <a:rPr lang="tr-TR" sz="1400" baseline="0" dirty="0" smtClean="0">
                          <a:latin typeface="Arial"/>
                          <a:ea typeface="Times New Roman"/>
                        </a:rPr>
                        <a:t> </a:t>
                      </a:r>
                      <a:r>
                        <a:rPr lang="tr-TR" sz="1400" baseline="0" dirty="0" err="1" smtClean="0">
                          <a:latin typeface="Arial"/>
                          <a:ea typeface="Times New Roman"/>
                        </a:rPr>
                        <a:t>Product</a:t>
                      </a:r>
                      <a:r>
                        <a:rPr lang="tr-TR" sz="1400" baseline="0" dirty="0" smtClean="0">
                          <a:latin typeface="Arial"/>
                          <a:ea typeface="Times New Roman"/>
                        </a:rPr>
                        <a:t> </a:t>
                      </a:r>
                      <a:r>
                        <a:rPr lang="tr-TR" sz="1400" baseline="0" dirty="0" err="1" smtClean="0">
                          <a:latin typeface="Arial"/>
                          <a:ea typeface="Times New Roman"/>
                        </a:rPr>
                        <a:t>Development</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err="1" smtClean="0">
                          <a:latin typeface="Arial"/>
                          <a:ea typeface="Times New Roman"/>
                        </a:rPr>
                        <a:t>Compulsory</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2</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2</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dirty="0">
                          <a:latin typeface="Arial"/>
                          <a:ea typeface="Times New Roman"/>
                        </a:rPr>
                        <a:t>0</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8</a:t>
                      </a:r>
                      <a:endParaRPr lang="tr-TR" sz="1400">
                        <a:latin typeface="Times New Roman"/>
                        <a:ea typeface="Times New Roman"/>
                      </a:endParaRPr>
                    </a:p>
                  </a:txBody>
                  <a:tcPr marL="44450" marR="44450" marT="0" marB="0" anchor="ctr"/>
                </a:tc>
                <a:extLst>
                  <a:ext uri="{0D108BD9-81ED-4DB2-BD59-A6C34878D82A}">
                    <a16:rowId xmlns:a16="http://schemas.microsoft.com/office/drawing/2014/main" xmlns="" val="10008"/>
                  </a:ext>
                </a:extLst>
              </a:tr>
              <a:tr h="325220">
                <a:tc>
                  <a:txBody>
                    <a:bodyPr/>
                    <a:lstStyle/>
                    <a:p>
                      <a:pPr>
                        <a:lnSpc>
                          <a:spcPct val="115000"/>
                        </a:lnSpc>
                        <a:spcAft>
                          <a:spcPts val="0"/>
                        </a:spcAft>
                      </a:pPr>
                      <a:r>
                        <a:rPr lang="tr-TR" sz="1400" dirty="0" err="1" smtClean="0">
                          <a:latin typeface="Arial"/>
                          <a:ea typeface="Times New Roman"/>
                        </a:rPr>
                        <a:t>Electives</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err="1" smtClean="0">
                          <a:latin typeface="Arial"/>
                          <a:ea typeface="Times New Roman"/>
                        </a:rPr>
                        <a:t>optional</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a:latin typeface="Arial"/>
                          <a:ea typeface="Times New Roman"/>
                        </a:rPr>
                        <a:t>3</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dirty="0" smtClean="0">
                          <a:latin typeface="Arial"/>
                          <a:ea typeface="Times New Roman"/>
                        </a:rPr>
                        <a:t>16</a:t>
                      </a:r>
                      <a:endParaRPr lang="tr-TR" sz="1400" dirty="0">
                        <a:latin typeface="Times New Roman"/>
                        <a:ea typeface="Times New Roman"/>
                      </a:endParaRPr>
                    </a:p>
                  </a:txBody>
                  <a:tcPr marL="44450" marR="44450" marT="0" marB="0" anchor="ctr"/>
                </a:tc>
                <a:extLst>
                  <a:ext uri="{0D108BD9-81ED-4DB2-BD59-A6C34878D82A}">
                    <a16:rowId xmlns:a16="http://schemas.microsoft.com/office/drawing/2014/main" xmlns="" val="10009"/>
                  </a:ext>
                </a:extLst>
              </a:tr>
              <a:tr h="367257">
                <a:tc>
                  <a:txBody>
                    <a:bodyPr/>
                    <a:lstStyle/>
                    <a:p>
                      <a:pPr>
                        <a:lnSpc>
                          <a:spcPct val="115000"/>
                        </a:lnSpc>
                        <a:spcAft>
                          <a:spcPts val="0"/>
                        </a:spcAft>
                      </a:pPr>
                      <a:r>
                        <a:rPr lang="tr-TR" sz="1400" dirty="0" err="1" smtClean="0">
                          <a:latin typeface="Arial"/>
                          <a:ea typeface="Times New Roman"/>
                        </a:rPr>
                        <a:t>Seminar</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err="1" smtClean="0">
                          <a:latin typeface="Arial"/>
                          <a:ea typeface="Times New Roman"/>
                        </a:rPr>
                        <a:t>Compulsory</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6</a:t>
                      </a:r>
                      <a:endParaRPr lang="tr-TR" sz="1400">
                        <a:latin typeface="Times New Roman"/>
                        <a:ea typeface="Times New Roman"/>
                      </a:endParaRPr>
                    </a:p>
                  </a:txBody>
                  <a:tcPr marL="44450" marR="44450" marT="0" marB="0" anchor="ctr"/>
                </a:tc>
                <a:extLst>
                  <a:ext uri="{0D108BD9-81ED-4DB2-BD59-A6C34878D82A}">
                    <a16:rowId xmlns:a16="http://schemas.microsoft.com/office/drawing/2014/main" xmlns="" val="10010"/>
                  </a:ext>
                </a:extLst>
              </a:tr>
              <a:tr h="239592">
                <a:tc>
                  <a:txBody>
                    <a:bodyPr/>
                    <a:lstStyle/>
                    <a:p>
                      <a:pPr>
                        <a:lnSpc>
                          <a:spcPct val="115000"/>
                        </a:lnSpc>
                        <a:spcAft>
                          <a:spcPts val="0"/>
                        </a:spcAft>
                      </a:pPr>
                      <a:r>
                        <a:rPr lang="tr-TR" sz="1400" dirty="0" smtClean="0">
                          <a:latin typeface="Arial"/>
                          <a:ea typeface="Times New Roman"/>
                        </a:rPr>
                        <a:t>Total</a:t>
                      </a:r>
                      <a:endParaRPr lang="tr-TR" sz="14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endParaRPr lang="tr-TR" sz="1400" dirty="0">
                        <a:highlight>
                          <a:srgbClr val="FFFF00"/>
                        </a:highlight>
                        <a:latin typeface="Arial"/>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latin typeface="Arial"/>
                          <a:ea typeface="Times New Roman"/>
                        </a:rPr>
                        <a:t>-</a:t>
                      </a:r>
                      <a:endParaRPr lang="tr-TR" sz="14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latin typeface="Arial"/>
                          <a:ea typeface="Times New Roman"/>
                        </a:rPr>
                        <a:t>-</a:t>
                      </a:r>
                      <a:endParaRPr lang="tr-TR" sz="14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latin typeface="Arial"/>
                          <a:ea typeface="Times New Roman"/>
                        </a:rPr>
                        <a:t>-</a:t>
                      </a:r>
                      <a:endParaRPr lang="tr-TR" sz="14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latin typeface="Arial"/>
                          <a:ea typeface="Times New Roman"/>
                        </a:rPr>
                        <a:t>30</a:t>
                      </a:r>
                      <a:endParaRPr lang="tr-TR" sz="1400" dirty="0">
                        <a:latin typeface="Times New Roman"/>
                        <a:ea typeface="Times New Roman"/>
                      </a:endParaRPr>
                    </a:p>
                  </a:txBody>
                  <a:tcPr marL="44450" marR="44450" marT="0" marB="0" anchor="ctr">
                    <a:solidFill>
                      <a:srgbClr val="FF0000"/>
                    </a:solidFill>
                  </a:tcPr>
                </a:tc>
                <a:extLst>
                  <a:ext uri="{0D108BD9-81ED-4DB2-BD59-A6C34878D82A}">
                    <a16:rowId xmlns:a16="http://schemas.microsoft.com/office/drawing/2014/main" xmlns="" val="10011"/>
                  </a:ext>
                </a:extLst>
              </a:tr>
              <a:tr h="239592">
                <a:tc>
                  <a:txBody>
                    <a:bodyPr/>
                    <a:lstStyle/>
                    <a:p>
                      <a:pPr marL="342900" lvl="0" indent="-342900">
                        <a:lnSpc>
                          <a:spcPct val="115000"/>
                        </a:lnSpc>
                        <a:spcAft>
                          <a:spcPts val="0"/>
                        </a:spcAft>
                        <a:buFont typeface="+mj-lt"/>
                        <a:buNone/>
                      </a:pPr>
                      <a:r>
                        <a:rPr lang="tr-TR" sz="1200" dirty="0" smtClean="0">
                          <a:latin typeface="Calibri"/>
                          <a:ea typeface="Calibri"/>
                          <a:cs typeface="Times New Roman"/>
                        </a:rPr>
                        <a:t>SEMESTER</a:t>
                      </a:r>
                      <a:r>
                        <a:rPr lang="tr-TR" sz="1200" baseline="0" dirty="0" smtClean="0">
                          <a:latin typeface="Calibri"/>
                          <a:ea typeface="Calibri"/>
                          <a:cs typeface="Times New Roman"/>
                        </a:rPr>
                        <a:t> III</a:t>
                      </a:r>
                      <a:endParaRPr lang="tr-TR" sz="1200" dirty="0">
                        <a:latin typeface="Calibri"/>
                        <a:ea typeface="Calibri"/>
                        <a:cs typeface="Times New Roman"/>
                      </a:endParaRPr>
                    </a:p>
                  </a:txBody>
                  <a:tcPr marL="44450" marR="44450" marT="0" marB="0" anchor="ctr"/>
                </a:tc>
                <a:tc>
                  <a:txBody>
                    <a:bodyPr/>
                    <a:lstStyle/>
                    <a:p>
                      <a:pPr>
                        <a:lnSpc>
                          <a:spcPct val="115000"/>
                        </a:lnSpc>
                        <a:spcAft>
                          <a:spcPts val="0"/>
                        </a:spcAft>
                      </a:pPr>
                      <a:endParaRPr lang="tr-TR" sz="1400">
                        <a:latin typeface="Arial"/>
                        <a:ea typeface="Times New Roman"/>
                      </a:endParaRPr>
                    </a:p>
                  </a:txBody>
                  <a:tcPr marL="44450" marR="44450" marT="0" marB="0" anchor="ctr"/>
                </a:tc>
                <a:tc>
                  <a:txBody>
                    <a:bodyPr/>
                    <a:lstStyle/>
                    <a:p>
                      <a:pPr algn="ctr">
                        <a:lnSpc>
                          <a:spcPct val="115000"/>
                        </a:lnSpc>
                        <a:spcAft>
                          <a:spcPts val="0"/>
                        </a:spcAft>
                      </a:pPr>
                      <a:endParaRPr lang="tr-TR" sz="1400">
                        <a:latin typeface="Arial"/>
                        <a:ea typeface="Times New Roman"/>
                      </a:endParaRPr>
                    </a:p>
                  </a:txBody>
                  <a:tcPr marL="44450" marR="44450" marT="0" marB="0" anchor="ctr"/>
                </a:tc>
                <a:tc>
                  <a:txBody>
                    <a:bodyPr/>
                    <a:lstStyle/>
                    <a:p>
                      <a:pPr algn="ctr">
                        <a:lnSpc>
                          <a:spcPct val="115000"/>
                        </a:lnSpc>
                        <a:spcAft>
                          <a:spcPts val="0"/>
                        </a:spcAft>
                      </a:pPr>
                      <a:endParaRPr lang="tr-TR" sz="1400">
                        <a:latin typeface="Arial"/>
                        <a:ea typeface="Times New Roman"/>
                      </a:endParaRPr>
                    </a:p>
                  </a:txBody>
                  <a:tcPr marL="44450" marR="44450" marT="0" marB="0" anchor="ctr"/>
                </a:tc>
                <a:tc>
                  <a:txBody>
                    <a:bodyPr/>
                    <a:lstStyle/>
                    <a:p>
                      <a:pPr algn="ctr">
                        <a:lnSpc>
                          <a:spcPct val="115000"/>
                        </a:lnSpc>
                        <a:spcAft>
                          <a:spcPts val="0"/>
                        </a:spcAft>
                      </a:pPr>
                      <a:endParaRPr lang="tr-TR" sz="1400">
                        <a:latin typeface="Arial"/>
                        <a:ea typeface="Times New Roman"/>
                      </a:endParaRPr>
                    </a:p>
                  </a:txBody>
                  <a:tcPr marL="44450" marR="44450" marT="0" marB="0" anchor="ctr"/>
                </a:tc>
                <a:tc>
                  <a:txBody>
                    <a:bodyPr/>
                    <a:lstStyle/>
                    <a:p>
                      <a:pPr algn="ctr">
                        <a:lnSpc>
                          <a:spcPct val="115000"/>
                        </a:lnSpc>
                        <a:spcAft>
                          <a:spcPts val="0"/>
                        </a:spcAft>
                      </a:pPr>
                      <a:endParaRPr lang="tr-TR" sz="1400">
                        <a:latin typeface="Arial"/>
                        <a:ea typeface="Times New Roman"/>
                      </a:endParaRPr>
                    </a:p>
                  </a:txBody>
                  <a:tcPr marL="44450" marR="44450" marT="0" marB="0" anchor="ctr"/>
                </a:tc>
                <a:extLst>
                  <a:ext uri="{0D108BD9-81ED-4DB2-BD59-A6C34878D82A}">
                    <a16:rowId xmlns:a16="http://schemas.microsoft.com/office/drawing/2014/main" xmlns="" val="10012"/>
                  </a:ext>
                </a:extLst>
              </a:tr>
              <a:tr h="295785">
                <a:tc>
                  <a:txBody>
                    <a:bodyPr/>
                    <a:lstStyle/>
                    <a:p>
                      <a:pPr>
                        <a:lnSpc>
                          <a:spcPct val="115000"/>
                        </a:lnSpc>
                        <a:spcAft>
                          <a:spcPts val="0"/>
                        </a:spcAft>
                      </a:pPr>
                      <a:r>
                        <a:rPr lang="tr-TR" sz="1400" dirty="0" err="1" smtClean="0">
                          <a:latin typeface="Arial"/>
                          <a:ea typeface="Times New Roman"/>
                        </a:rPr>
                        <a:t>Thesis</a:t>
                      </a:r>
                      <a:r>
                        <a:rPr lang="tr-TR" sz="1400" dirty="0" smtClean="0">
                          <a:latin typeface="Arial"/>
                          <a:ea typeface="Times New Roman"/>
                        </a:rPr>
                        <a:t> </a:t>
                      </a:r>
                      <a:r>
                        <a:rPr lang="tr-TR" sz="1400" dirty="0" err="1" smtClean="0">
                          <a:latin typeface="Arial"/>
                          <a:ea typeface="Times New Roman"/>
                        </a:rPr>
                        <a:t>Study</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smtClean="0">
                          <a:latin typeface="Arial"/>
                          <a:ea typeface="Times New Roman"/>
                        </a:rPr>
                        <a:t>Compulsory</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dirty="0" smtClean="0">
                          <a:latin typeface="Arial"/>
                          <a:ea typeface="Times New Roman"/>
                        </a:rPr>
                        <a:t>26</a:t>
                      </a:r>
                      <a:endParaRPr lang="tr-TR" sz="1400" dirty="0">
                        <a:latin typeface="Times New Roman"/>
                        <a:ea typeface="Times New Roman"/>
                      </a:endParaRPr>
                    </a:p>
                  </a:txBody>
                  <a:tcPr marL="44450" marR="44450" marT="0" marB="0" anchor="ctr"/>
                </a:tc>
                <a:extLst>
                  <a:ext uri="{0D108BD9-81ED-4DB2-BD59-A6C34878D82A}">
                    <a16:rowId xmlns:a16="http://schemas.microsoft.com/office/drawing/2014/main" xmlns="" val="10014"/>
                  </a:ext>
                </a:extLst>
              </a:tr>
              <a:tr h="268690">
                <a:tc>
                  <a:txBody>
                    <a:bodyPr/>
                    <a:lstStyle/>
                    <a:p>
                      <a:pPr>
                        <a:lnSpc>
                          <a:spcPct val="115000"/>
                        </a:lnSpc>
                        <a:spcAft>
                          <a:spcPts val="0"/>
                        </a:spcAft>
                      </a:pPr>
                      <a:r>
                        <a:rPr lang="tr-TR" sz="1400" dirty="0" err="1" smtClean="0">
                          <a:latin typeface="Times New Roman"/>
                          <a:ea typeface="Times New Roman"/>
                        </a:rPr>
                        <a:t>Specialization</a:t>
                      </a:r>
                      <a:r>
                        <a:rPr lang="tr-TR" sz="1400" baseline="0" dirty="0" smtClean="0">
                          <a:latin typeface="Times New Roman"/>
                          <a:ea typeface="Times New Roman"/>
                        </a:rPr>
                        <a:t> </a:t>
                      </a:r>
                      <a:r>
                        <a:rPr lang="tr-TR" sz="1400" baseline="0" dirty="0" err="1" smtClean="0">
                          <a:latin typeface="Times New Roman"/>
                          <a:ea typeface="Times New Roman"/>
                        </a:rPr>
                        <a:t>Field</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err="1" smtClean="0">
                          <a:latin typeface="Arial"/>
                          <a:ea typeface="Times New Roman"/>
                        </a:rPr>
                        <a:t>Compulsory</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4</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4</a:t>
                      </a:r>
                      <a:endParaRPr lang="tr-TR" sz="1400">
                        <a:latin typeface="Times New Roman"/>
                        <a:ea typeface="Times New Roman"/>
                      </a:endParaRPr>
                    </a:p>
                  </a:txBody>
                  <a:tcPr marL="44450" marR="44450" marT="0" marB="0" anchor="ctr"/>
                </a:tc>
                <a:extLst>
                  <a:ext uri="{0D108BD9-81ED-4DB2-BD59-A6C34878D82A}">
                    <a16:rowId xmlns:a16="http://schemas.microsoft.com/office/drawing/2014/main" xmlns="" val="10015"/>
                  </a:ext>
                </a:extLst>
              </a:tr>
              <a:tr h="239592">
                <a:tc>
                  <a:txBody>
                    <a:bodyPr/>
                    <a:lstStyle/>
                    <a:p>
                      <a:pPr>
                        <a:lnSpc>
                          <a:spcPct val="115000"/>
                        </a:lnSpc>
                        <a:spcAft>
                          <a:spcPts val="0"/>
                        </a:spcAft>
                      </a:pPr>
                      <a:r>
                        <a:rPr lang="tr-TR" sz="1400" dirty="0" smtClean="0">
                          <a:latin typeface="Arial"/>
                          <a:ea typeface="Times New Roman"/>
                        </a:rPr>
                        <a:t>Total</a:t>
                      </a:r>
                      <a:endParaRPr lang="tr-TR" sz="14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endParaRPr lang="tr-TR" sz="1400" dirty="0">
                        <a:latin typeface="Arial"/>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latin typeface="Arial"/>
                          <a:ea typeface="Times New Roman"/>
                        </a:rPr>
                        <a:t>-</a:t>
                      </a:r>
                      <a:endParaRPr lang="tr-TR" sz="14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a:latin typeface="Arial"/>
                          <a:ea typeface="Times New Roman"/>
                        </a:rPr>
                        <a:t>-</a:t>
                      </a:r>
                      <a:endParaRPr lang="tr-TR" sz="140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latin typeface="Arial"/>
                          <a:ea typeface="Times New Roman"/>
                        </a:rPr>
                        <a:t>-</a:t>
                      </a:r>
                      <a:endParaRPr lang="tr-TR" sz="14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smtClean="0">
                          <a:latin typeface="Arial"/>
                          <a:ea typeface="Times New Roman"/>
                        </a:rPr>
                        <a:t>30</a:t>
                      </a:r>
                      <a:endParaRPr lang="tr-TR" sz="1400" dirty="0">
                        <a:latin typeface="Times New Roman"/>
                        <a:ea typeface="Times New Roman"/>
                      </a:endParaRPr>
                    </a:p>
                  </a:txBody>
                  <a:tcPr marL="44450" marR="44450" marT="0" marB="0" anchor="ctr">
                    <a:solidFill>
                      <a:srgbClr val="FF0000"/>
                    </a:solidFill>
                  </a:tcPr>
                </a:tc>
                <a:extLst>
                  <a:ext uri="{0D108BD9-81ED-4DB2-BD59-A6C34878D82A}">
                    <a16:rowId xmlns:a16="http://schemas.microsoft.com/office/drawing/2014/main" xmlns="" val="10016"/>
                  </a:ext>
                </a:extLst>
              </a:tr>
              <a:tr h="239592">
                <a:tc>
                  <a:txBody>
                    <a:bodyPr/>
                    <a:lstStyle/>
                    <a:p>
                      <a:pPr marL="342900" lvl="0" indent="-342900">
                        <a:lnSpc>
                          <a:spcPct val="115000"/>
                        </a:lnSpc>
                        <a:spcAft>
                          <a:spcPts val="0"/>
                        </a:spcAft>
                        <a:buFont typeface="+mj-lt"/>
                        <a:buNone/>
                      </a:pPr>
                      <a:r>
                        <a:rPr lang="tr-TR" sz="1200" dirty="0" smtClean="0">
                          <a:latin typeface="Calibri"/>
                          <a:ea typeface="Calibri"/>
                          <a:cs typeface="Times New Roman"/>
                        </a:rPr>
                        <a:t>SEMESTER</a:t>
                      </a:r>
                      <a:r>
                        <a:rPr lang="tr-TR" sz="1200" baseline="0" dirty="0" smtClean="0">
                          <a:latin typeface="Calibri"/>
                          <a:ea typeface="Calibri"/>
                          <a:cs typeface="Times New Roman"/>
                        </a:rPr>
                        <a:t> IV</a:t>
                      </a:r>
                      <a:endParaRPr lang="tr-TR" sz="1200" dirty="0">
                        <a:latin typeface="Calibri"/>
                        <a:ea typeface="Calibri"/>
                        <a:cs typeface="Times New Roman"/>
                      </a:endParaRPr>
                    </a:p>
                  </a:txBody>
                  <a:tcPr marL="44450" marR="44450" marT="0" marB="0" anchor="ctr"/>
                </a:tc>
                <a:tc>
                  <a:txBody>
                    <a:bodyPr/>
                    <a:lstStyle/>
                    <a:p>
                      <a:pPr algn="ctr">
                        <a:lnSpc>
                          <a:spcPct val="115000"/>
                        </a:lnSpc>
                        <a:spcAft>
                          <a:spcPts val="0"/>
                        </a:spcAft>
                      </a:pPr>
                      <a:endParaRPr lang="tr-TR" sz="1400">
                        <a:latin typeface="Arial"/>
                        <a:ea typeface="Times New Roman"/>
                      </a:endParaRPr>
                    </a:p>
                  </a:txBody>
                  <a:tcPr marL="44450" marR="44450" marT="0" marB="0" anchor="ctr"/>
                </a:tc>
                <a:tc>
                  <a:txBody>
                    <a:bodyPr/>
                    <a:lstStyle/>
                    <a:p>
                      <a:pPr algn="ctr">
                        <a:lnSpc>
                          <a:spcPct val="115000"/>
                        </a:lnSpc>
                        <a:spcAft>
                          <a:spcPts val="0"/>
                        </a:spcAft>
                      </a:pPr>
                      <a:endParaRPr lang="tr-TR" sz="1400" dirty="0">
                        <a:latin typeface="Arial"/>
                        <a:ea typeface="Times New Roman"/>
                      </a:endParaRPr>
                    </a:p>
                  </a:txBody>
                  <a:tcPr marL="44450" marR="44450" marT="0" marB="0" anchor="ctr"/>
                </a:tc>
                <a:tc>
                  <a:txBody>
                    <a:bodyPr/>
                    <a:lstStyle/>
                    <a:p>
                      <a:pPr algn="ctr">
                        <a:lnSpc>
                          <a:spcPct val="115000"/>
                        </a:lnSpc>
                        <a:spcAft>
                          <a:spcPts val="0"/>
                        </a:spcAft>
                      </a:pPr>
                      <a:endParaRPr lang="tr-TR" sz="1400" dirty="0">
                        <a:latin typeface="Arial"/>
                        <a:ea typeface="Times New Roman"/>
                      </a:endParaRPr>
                    </a:p>
                  </a:txBody>
                  <a:tcPr marL="44450" marR="44450" marT="0" marB="0" anchor="ctr"/>
                </a:tc>
                <a:tc>
                  <a:txBody>
                    <a:bodyPr/>
                    <a:lstStyle/>
                    <a:p>
                      <a:pPr algn="ctr">
                        <a:lnSpc>
                          <a:spcPct val="115000"/>
                        </a:lnSpc>
                        <a:spcAft>
                          <a:spcPts val="0"/>
                        </a:spcAft>
                      </a:pPr>
                      <a:endParaRPr lang="tr-TR" sz="1400" dirty="0">
                        <a:latin typeface="Arial"/>
                        <a:ea typeface="Times New Roman"/>
                      </a:endParaRPr>
                    </a:p>
                  </a:txBody>
                  <a:tcPr marL="44450" marR="44450" marT="0" marB="0" anchor="ctr"/>
                </a:tc>
                <a:tc>
                  <a:txBody>
                    <a:bodyPr/>
                    <a:lstStyle/>
                    <a:p>
                      <a:pPr algn="ctr">
                        <a:lnSpc>
                          <a:spcPct val="115000"/>
                        </a:lnSpc>
                        <a:spcAft>
                          <a:spcPts val="0"/>
                        </a:spcAft>
                      </a:pPr>
                      <a:endParaRPr lang="tr-TR" sz="1400">
                        <a:latin typeface="Arial"/>
                        <a:ea typeface="Times New Roman"/>
                      </a:endParaRPr>
                    </a:p>
                  </a:txBody>
                  <a:tcPr marL="44450" marR="44450" marT="0" marB="0" anchor="ctr"/>
                </a:tc>
                <a:extLst>
                  <a:ext uri="{0D108BD9-81ED-4DB2-BD59-A6C34878D82A}">
                    <a16:rowId xmlns:a16="http://schemas.microsoft.com/office/drawing/2014/main" xmlns="" val="10017"/>
                  </a:ext>
                </a:extLst>
              </a:tr>
              <a:tr h="282465">
                <a:tc>
                  <a:txBody>
                    <a:bodyPr/>
                    <a:lstStyle/>
                    <a:p>
                      <a:pPr>
                        <a:lnSpc>
                          <a:spcPct val="115000"/>
                        </a:lnSpc>
                        <a:spcAft>
                          <a:spcPts val="0"/>
                        </a:spcAft>
                      </a:pPr>
                      <a:r>
                        <a:rPr lang="tr-TR" sz="1400" dirty="0" err="1" smtClean="0">
                          <a:latin typeface="Arial"/>
                          <a:ea typeface="Times New Roman"/>
                        </a:rPr>
                        <a:t>Thesis</a:t>
                      </a:r>
                      <a:r>
                        <a:rPr lang="tr-TR" sz="1400" dirty="0" smtClean="0">
                          <a:latin typeface="Arial"/>
                          <a:ea typeface="Times New Roman"/>
                        </a:rPr>
                        <a:t> </a:t>
                      </a:r>
                      <a:r>
                        <a:rPr lang="tr-TR" sz="1400" dirty="0" err="1" smtClean="0">
                          <a:latin typeface="Arial"/>
                          <a:ea typeface="Times New Roman"/>
                        </a:rPr>
                        <a:t>Study</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err="1" smtClean="0">
                          <a:latin typeface="Arial"/>
                          <a:ea typeface="Times New Roman"/>
                        </a:rPr>
                        <a:t>Compulsory</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26</a:t>
                      </a:r>
                      <a:endParaRPr lang="tr-TR" sz="1400">
                        <a:latin typeface="Times New Roman"/>
                        <a:ea typeface="Times New Roman"/>
                      </a:endParaRPr>
                    </a:p>
                  </a:txBody>
                  <a:tcPr marL="44450" marR="44450" marT="0" marB="0" anchor="ctr"/>
                </a:tc>
                <a:extLst>
                  <a:ext uri="{0D108BD9-81ED-4DB2-BD59-A6C34878D82A}">
                    <a16:rowId xmlns:a16="http://schemas.microsoft.com/office/drawing/2014/main" xmlns="" val="10018"/>
                  </a:ext>
                </a:extLst>
              </a:tr>
              <a:tr h="268690">
                <a:tc>
                  <a:txBody>
                    <a:bodyPr/>
                    <a:lstStyle/>
                    <a:p>
                      <a:pPr>
                        <a:lnSpc>
                          <a:spcPct val="115000"/>
                        </a:lnSpc>
                        <a:spcAft>
                          <a:spcPts val="0"/>
                        </a:spcAft>
                      </a:pPr>
                      <a:r>
                        <a:rPr lang="tr-TR" sz="1400" dirty="0" err="1" smtClean="0">
                          <a:latin typeface="Times New Roman"/>
                          <a:ea typeface="Times New Roman"/>
                        </a:rPr>
                        <a:t>Specialization</a:t>
                      </a:r>
                      <a:r>
                        <a:rPr lang="tr-TR" sz="1400" baseline="0" dirty="0" smtClean="0">
                          <a:latin typeface="Times New Roman"/>
                          <a:ea typeface="Times New Roman"/>
                        </a:rPr>
                        <a:t> </a:t>
                      </a:r>
                      <a:r>
                        <a:rPr lang="tr-TR" sz="1400" baseline="0" dirty="0" err="1" smtClean="0">
                          <a:latin typeface="Times New Roman"/>
                          <a:ea typeface="Times New Roman"/>
                        </a:rPr>
                        <a:t>Field</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dirty="0" err="1" smtClean="0">
                          <a:latin typeface="Arial"/>
                          <a:ea typeface="Times New Roman"/>
                        </a:rPr>
                        <a:t>Compulsory</a:t>
                      </a:r>
                      <a:endParaRPr lang="tr-TR" sz="1400" dirty="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4</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0</a:t>
                      </a:r>
                      <a:endParaRPr lang="tr-TR" sz="1400">
                        <a:latin typeface="Times New Roman"/>
                        <a:ea typeface="Times New Roman"/>
                      </a:endParaRPr>
                    </a:p>
                  </a:txBody>
                  <a:tcPr marL="44450" marR="44450" marT="0" marB="0" anchor="ctr"/>
                </a:tc>
                <a:tc>
                  <a:txBody>
                    <a:bodyPr/>
                    <a:lstStyle/>
                    <a:p>
                      <a:pPr algn="ctr">
                        <a:lnSpc>
                          <a:spcPct val="115000"/>
                        </a:lnSpc>
                        <a:spcAft>
                          <a:spcPts val="0"/>
                        </a:spcAft>
                      </a:pPr>
                      <a:r>
                        <a:rPr lang="tr-TR" sz="1400">
                          <a:latin typeface="Arial"/>
                          <a:ea typeface="Times New Roman"/>
                        </a:rPr>
                        <a:t>4</a:t>
                      </a:r>
                      <a:endParaRPr lang="tr-TR" sz="1400">
                        <a:latin typeface="Times New Roman"/>
                        <a:ea typeface="Times New Roman"/>
                      </a:endParaRPr>
                    </a:p>
                  </a:txBody>
                  <a:tcPr marL="44450" marR="44450" marT="0" marB="0" anchor="ctr"/>
                </a:tc>
                <a:extLst>
                  <a:ext uri="{0D108BD9-81ED-4DB2-BD59-A6C34878D82A}">
                    <a16:rowId xmlns:a16="http://schemas.microsoft.com/office/drawing/2014/main" xmlns="" val="10019"/>
                  </a:ext>
                </a:extLst>
              </a:tr>
              <a:tr h="239592">
                <a:tc>
                  <a:txBody>
                    <a:bodyPr/>
                    <a:lstStyle/>
                    <a:p>
                      <a:pPr>
                        <a:lnSpc>
                          <a:spcPct val="115000"/>
                        </a:lnSpc>
                        <a:spcAft>
                          <a:spcPts val="0"/>
                        </a:spcAft>
                      </a:pPr>
                      <a:r>
                        <a:rPr lang="tr-TR" sz="1400" dirty="0" smtClean="0">
                          <a:solidFill>
                            <a:schemeClr val="tx1"/>
                          </a:solidFill>
                          <a:latin typeface="Arial"/>
                          <a:ea typeface="Times New Roman"/>
                        </a:rPr>
                        <a:t>Total</a:t>
                      </a:r>
                      <a:endParaRPr lang="tr-TR" sz="1400" dirty="0">
                        <a:solidFill>
                          <a:schemeClr val="tx1"/>
                        </a:solidFill>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endParaRPr lang="tr-TR" sz="1400" dirty="0">
                        <a:solidFill>
                          <a:srgbClr val="FF0000"/>
                        </a:solidFill>
                        <a:latin typeface="Arial"/>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solidFill>
                            <a:srgbClr val="FF0000"/>
                          </a:solidFill>
                          <a:latin typeface="Arial"/>
                          <a:ea typeface="Times New Roman"/>
                        </a:rPr>
                        <a:t>-</a:t>
                      </a:r>
                      <a:endParaRPr lang="tr-TR" sz="1400" dirty="0">
                        <a:solidFill>
                          <a:srgbClr val="FF0000"/>
                        </a:solidFill>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solidFill>
                            <a:srgbClr val="FF0000"/>
                          </a:solidFill>
                          <a:latin typeface="Arial"/>
                          <a:ea typeface="Times New Roman"/>
                        </a:rPr>
                        <a:t>-</a:t>
                      </a:r>
                      <a:endParaRPr lang="tr-TR" sz="1400" dirty="0">
                        <a:solidFill>
                          <a:srgbClr val="FF0000"/>
                        </a:solidFill>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a:solidFill>
                            <a:srgbClr val="FF0000"/>
                          </a:solidFill>
                          <a:latin typeface="Arial"/>
                          <a:ea typeface="Times New Roman"/>
                        </a:rPr>
                        <a:t>-</a:t>
                      </a:r>
                      <a:endParaRPr lang="tr-TR" sz="1400" dirty="0">
                        <a:solidFill>
                          <a:srgbClr val="FF0000"/>
                        </a:solidFill>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400" dirty="0" smtClean="0">
                          <a:solidFill>
                            <a:schemeClr val="tx1"/>
                          </a:solidFill>
                          <a:latin typeface="Arial"/>
                          <a:ea typeface="Times New Roman"/>
                        </a:rPr>
                        <a:t>30</a:t>
                      </a:r>
                      <a:endParaRPr lang="tr-TR" sz="1400" dirty="0">
                        <a:solidFill>
                          <a:schemeClr val="tx1"/>
                        </a:solidFill>
                        <a:latin typeface="Times New Roman"/>
                        <a:ea typeface="Times New Roman"/>
                      </a:endParaRPr>
                    </a:p>
                  </a:txBody>
                  <a:tcPr marL="44450" marR="44450" marT="0" marB="0" anchor="ctr">
                    <a:solidFill>
                      <a:srgbClr val="FF0000"/>
                    </a:solidFill>
                  </a:tcPr>
                </a:tc>
                <a:extLst>
                  <a:ext uri="{0D108BD9-81ED-4DB2-BD59-A6C34878D82A}">
                    <a16:rowId xmlns:a16="http://schemas.microsoft.com/office/drawing/2014/main" xmlns="" val="10020"/>
                  </a:ext>
                </a:extLst>
              </a:tr>
            </a:tbl>
          </a:graphicData>
        </a:graphic>
      </p:graphicFrame>
      <p:pic>
        <p:nvPicPr>
          <p:cNvPr id="4"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extLst>
      <p:ext uri="{BB962C8B-B14F-4D97-AF65-F5344CB8AC3E}">
        <p14:creationId xmlns:p14="http://schemas.microsoft.com/office/powerpoint/2010/main" xmlns="" val="1285345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9" name="8 İçerik Yer Tutucusu"/>
          <p:cNvGraphicFramePr>
            <a:graphicFrameLocks noGrp="1"/>
          </p:cNvGraphicFramePr>
          <p:nvPr>
            <p:ph idx="1"/>
            <p:extLst>
              <p:ext uri="{D42A27DB-BD31-4B8C-83A1-F6EECF244321}">
                <p14:modId xmlns:p14="http://schemas.microsoft.com/office/powerpoint/2010/main" xmlns="" val="2745799143"/>
              </p:ext>
            </p:extLst>
          </p:nvPr>
        </p:nvGraphicFramePr>
        <p:xfrm>
          <a:off x="173421" y="497971"/>
          <a:ext cx="11824139" cy="5227580"/>
        </p:xfrm>
        <a:graphic>
          <a:graphicData uri="http://schemas.openxmlformats.org/drawingml/2006/table">
            <a:tbl>
              <a:tblPr firstRow="1" bandRow="1">
                <a:tableStyleId>{5C22544A-7EE6-4342-B048-85BDC9FD1C3A}</a:tableStyleId>
              </a:tblPr>
              <a:tblGrid>
                <a:gridCol w="4471053">
                  <a:extLst>
                    <a:ext uri="{9D8B030D-6E8A-4147-A177-3AD203B41FA5}">
                      <a16:colId xmlns:a16="http://schemas.microsoft.com/office/drawing/2014/main" xmlns="" val="20000"/>
                    </a:ext>
                  </a:extLst>
                </a:gridCol>
                <a:gridCol w="1775958">
                  <a:extLst>
                    <a:ext uri="{9D8B030D-6E8A-4147-A177-3AD203B41FA5}">
                      <a16:colId xmlns:a16="http://schemas.microsoft.com/office/drawing/2014/main" xmlns="" val="20001"/>
                    </a:ext>
                  </a:extLst>
                </a:gridCol>
                <a:gridCol w="1154931">
                  <a:extLst>
                    <a:ext uri="{9D8B030D-6E8A-4147-A177-3AD203B41FA5}">
                      <a16:colId xmlns:a16="http://schemas.microsoft.com/office/drawing/2014/main" xmlns="" val="20002"/>
                    </a:ext>
                  </a:extLst>
                </a:gridCol>
                <a:gridCol w="1446142">
                  <a:extLst>
                    <a:ext uri="{9D8B030D-6E8A-4147-A177-3AD203B41FA5}">
                      <a16:colId xmlns:a16="http://schemas.microsoft.com/office/drawing/2014/main" xmlns="" val="20003"/>
                    </a:ext>
                  </a:extLst>
                </a:gridCol>
                <a:gridCol w="1458926">
                  <a:extLst>
                    <a:ext uri="{9D8B030D-6E8A-4147-A177-3AD203B41FA5}">
                      <a16:colId xmlns:a16="http://schemas.microsoft.com/office/drawing/2014/main" xmlns="" val="20004"/>
                    </a:ext>
                  </a:extLst>
                </a:gridCol>
                <a:gridCol w="1517129">
                  <a:extLst>
                    <a:ext uri="{9D8B030D-6E8A-4147-A177-3AD203B41FA5}">
                      <a16:colId xmlns:a16="http://schemas.microsoft.com/office/drawing/2014/main" xmlns="" val="20005"/>
                    </a:ext>
                  </a:extLst>
                </a:gridCol>
              </a:tblGrid>
              <a:tr h="398906">
                <a:tc>
                  <a:txBody>
                    <a:bodyPr/>
                    <a:lstStyle/>
                    <a:p>
                      <a:pPr>
                        <a:lnSpc>
                          <a:spcPct val="115000"/>
                        </a:lnSpc>
                        <a:spcAft>
                          <a:spcPts val="0"/>
                        </a:spcAft>
                      </a:pPr>
                      <a:r>
                        <a:rPr lang="tr-TR" sz="2000" b="1" dirty="0" smtClean="0">
                          <a:latin typeface="Arial"/>
                          <a:ea typeface="Times New Roman"/>
                        </a:rPr>
                        <a:t>PLM Tezsiz YL</a:t>
                      </a:r>
                      <a:endParaRPr lang="tr-TR" sz="2000" dirty="0">
                        <a:latin typeface="Times New Roman"/>
                        <a:ea typeface="Times New Roman"/>
                      </a:endParaRPr>
                    </a:p>
                  </a:txBody>
                  <a:tcPr marL="44450" marR="44450" marT="0" marB="0" anchor="ctr"/>
                </a:tc>
                <a:tc>
                  <a:txBody>
                    <a:bodyPr/>
                    <a:lstStyle/>
                    <a:p>
                      <a:pPr>
                        <a:lnSpc>
                          <a:spcPct val="115000"/>
                        </a:lnSpc>
                        <a:spcAft>
                          <a:spcPts val="0"/>
                        </a:spcAft>
                      </a:pPr>
                      <a:endParaRPr lang="tr-TR" sz="1800">
                        <a:latin typeface="Arial"/>
                        <a:ea typeface="Times New Roman"/>
                      </a:endParaRPr>
                    </a:p>
                  </a:txBody>
                  <a:tcPr marL="44450" marR="44450" marT="0" marB="0" anchor="ctr"/>
                </a:tc>
                <a:tc>
                  <a:txBody>
                    <a:bodyPr/>
                    <a:lstStyle/>
                    <a:p>
                      <a:pPr>
                        <a:lnSpc>
                          <a:spcPct val="115000"/>
                        </a:lnSpc>
                        <a:spcAft>
                          <a:spcPts val="0"/>
                        </a:spcAft>
                      </a:pPr>
                      <a:endParaRPr lang="tr-TR" sz="1800">
                        <a:latin typeface="Arial"/>
                        <a:ea typeface="Times New Roman"/>
                      </a:endParaRPr>
                    </a:p>
                  </a:txBody>
                  <a:tcPr marL="44450" marR="44450" marT="0" marB="0" anchor="ctr"/>
                </a:tc>
                <a:tc>
                  <a:txBody>
                    <a:bodyPr/>
                    <a:lstStyle/>
                    <a:p>
                      <a:pPr>
                        <a:lnSpc>
                          <a:spcPct val="115000"/>
                        </a:lnSpc>
                        <a:spcAft>
                          <a:spcPts val="0"/>
                        </a:spcAft>
                      </a:pPr>
                      <a:endParaRPr lang="tr-TR" sz="1800">
                        <a:latin typeface="Arial"/>
                        <a:ea typeface="Times New Roman"/>
                      </a:endParaRPr>
                    </a:p>
                  </a:txBody>
                  <a:tcPr marL="44450" marR="44450" marT="0" marB="0" anchor="ctr"/>
                </a:tc>
                <a:tc>
                  <a:txBody>
                    <a:bodyPr/>
                    <a:lstStyle/>
                    <a:p>
                      <a:pPr>
                        <a:lnSpc>
                          <a:spcPct val="115000"/>
                        </a:lnSpc>
                        <a:spcAft>
                          <a:spcPts val="0"/>
                        </a:spcAft>
                      </a:pPr>
                      <a:endParaRPr lang="tr-TR" sz="1800">
                        <a:latin typeface="Arial"/>
                        <a:ea typeface="Times New Roman"/>
                      </a:endParaRPr>
                    </a:p>
                  </a:txBody>
                  <a:tcPr marL="44450" marR="44450" marT="0" marB="0" anchor="ctr"/>
                </a:tc>
                <a:tc>
                  <a:txBody>
                    <a:bodyPr/>
                    <a:lstStyle/>
                    <a:p>
                      <a:pPr>
                        <a:lnSpc>
                          <a:spcPct val="115000"/>
                        </a:lnSpc>
                        <a:spcAft>
                          <a:spcPts val="0"/>
                        </a:spcAft>
                      </a:pPr>
                      <a:endParaRPr lang="tr-TR" sz="1800" dirty="0">
                        <a:latin typeface="Arial"/>
                        <a:ea typeface="Times New Roman"/>
                      </a:endParaRPr>
                    </a:p>
                  </a:txBody>
                  <a:tcPr marL="44450" marR="44450" marT="0" marB="0" anchor="ctr"/>
                </a:tc>
                <a:extLst>
                  <a:ext uri="{0D108BD9-81ED-4DB2-BD59-A6C34878D82A}">
                    <a16:rowId xmlns:a16="http://schemas.microsoft.com/office/drawing/2014/main" xmlns="" val="10000"/>
                  </a:ext>
                </a:extLst>
              </a:tr>
              <a:tr h="390727">
                <a:tc>
                  <a:txBody>
                    <a:bodyPr/>
                    <a:lstStyle/>
                    <a:p>
                      <a:pPr marL="342900" lvl="0" indent="-342900">
                        <a:lnSpc>
                          <a:spcPct val="115000"/>
                        </a:lnSpc>
                        <a:spcAft>
                          <a:spcPts val="0"/>
                        </a:spcAft>
                        <a:buFont typeface="+mj-lt"/>
                        <a:buNone/>
                      </a:pPr>
                      <a:r>
                        <a:rPr lang="tr-TR" sz="1600" dirty="0" smtClean="0">
                          <a:latin typeface="Calibri"/>
                          <a:ea typeface="Calibri"/>
                          <a:cs typeface="Times New Roman"/>
                        </a:rPr>
                        <a:t>SEMESTER</a:t>
                      </a:r>
                      <a:r>
                        <a:rPr lang="tr-TR" sz="1600" baseline="0" dirty="0" smtClean="0">
                          <a:latin typeface="Calibri"/>
                          <a:ea typeface="Calibri"/>
                          <a:cs typeface="Times New Roman"/>
                        </a:rPr>
                        <a:t> I</a:t>
                      </a:r>
                      <a:endParaRPr lang="tr-TR" sz="1600" dirty="0">
                        <a:latin typeface="Calibri"/>
                        <a:ea typeface="Calibri"/>
                        <a:cs typeface="Times New Roman"/>
                      </a:endParaRPr>
                    </a:p>
                  </a:txBody>
                  <a:tcPr marL="44450" marR="44450" marT="0" marB="0" anchor="ctr"/>
                </a:tc>
                <a:tc>
                  <a:txBody>
                    <a:bodyPr/>
                    <a:lstStyle/>
                    <a:p>
                      <a:pPr>
                        <a:lnSpc>
                          <a:spcPct val="115000"/>
                        </a:lnSpc>
                        <a:spcAft>
                          <a:spcPts val="0"/>
                        </a:spcAft>
                      </a:pPr>
                      <a:endParaRPr lang="tr-TR" sz="1800" dirty="0">
                        <a:latin typeface="Times New Roman"/>
                        <a:ea typeface="Times New Roman"/>
                      </a:endParaRPr>
                    </a:p>
                  </a:txBody>
                  <a:tcPr marL="44450" marR="44450" marT="0" marB="0" anchor="ctr"/>
                </a:tc>
                <a:tc>
                  <a:txBody>
                    <a:bodyPr/>
                    <a:lstStyle/>
                    <a:p>
                      <a:pPr>
                        <a:lnSpc>
                          <a:spcPct val="115000"/>
                        </a:lnSpc>
                        <a:spcAft>
                          <a:spcPts val="0"/>
                        </a:spcAft>
                      </a:pPr>
                      <a:endParaRPr lang="tr-TR" sz="1800">
                        <a:latin typeface="Arial"/>
                        <a:ea typeface="Times New Roman"/>
                      </a:endParaRPr>
                    </a:p>
                  </a:txBody>
                  <a:tcPr marL="44450" marR="44450" marT="0" marB="0" anchor="ctr"/>
                </a:tc>
                <a:tc>
                  <a:txBody>
                    <a:bodyPr/>
                    <a:lstStyle/>
                    <a:p>
                      <a:pPr>
                        <a:lnSpc>
                          <a:spcPct val="115000"/>
                        </a:lnSpc>
                        <a:spcAft>
                          <a:spcPts val="0"/>
                        </a:spcAft>
                      </a:pPr>
                      <a:endParaRPr lang="tr-TR" sz="1800">
                        <a:latin typeface="Arial"/>
                        <a:ea typeface="Times New Roman"/>
                      </a:endParaRPr>
                    </a:p>
                  </a:txBody>
                  <a:tcPr marL="44450" marR="44450" marT="0" marB="0" anchor="ctr"/>
                </a:tc>
                <a:tc>
                  <a:txBody>
                    <a:bodyPr/>
                    <a:lstStyle/>
                    <a:p>
                      <a:pPr>
                        <a:lnSpc>
                          <a:spcPct val="115000"/>
                        </a:lnSpc>
                        <a:spcAft>
                          <a:spcPts val="0"/>
                        </a:spcAft>
                      </a:pPr>
                      <a:endParaRPr lang="tr-TR" sz="1800">
                        <a:latin typeface="Arial"/>
                        <a:ea typeface="Times New Roman"/>
                      </a:endParaRPr>
                    </a:p>
                  </a:txBody>
                  <a:tcPr marL="44450" marR="44450" marT="0" marB="0" anchor="ctr"/>
                </a:tc>
                <a:tc>
                  <a:txBody>
                    <a:bodyPr/>
                    <a:lstStyle/>
                    <a:p>
                      <a:pPr>
                        <a:lnSpc>
                          <a:spcPct val="115000"/>
                        </a:lnSpc>
                        <a:spcAft>
                          <a:spcPts val="0"/>
                        </a:spcAft>
                      </a:pPr>
                      <a:endParaRPr lang="tr-TR" sz="1800">
                        <a:latin typeface="Arial"/>
                        <a:ea typeface="Times New Roman"/>
                      </a:endParaRPr>
                    </a:p>
                  </a:txBody>
                  <a:tcPr marL="44450" marR="44450" marT="0" marB="0" anchor="ctr"/>
                </a:tc>
                <a:extLst>
                  <a:ext uri="{0D108BD9-81ED-4DB2-BD59-A6C34878D82A}">
                    <a16:rowId xmlns:a16="http://schemas.microsoft.com/office/drawing/2014/main" xmlns="" val="10001"/>
                  </a:ext>
                </a:extLst>
              </a:tr>
              <a:tr h="582143">
                <a:tc>
                  <a:txBody>
                    <a:bodyPr/>
                    <a:lstStyle/>
                    <a:p>
                      <a:pPr>
                        <a:lnSpc>
                          <a:spcPct val="115000"/>
                        </a:lnSpc>
                        <a:spcAft>
                          <a:spcPts val="0"/>
                        </a:spcAft>
                      </a:pPr>
                      <a:r>
                        <a:rPr lang="tr-TR" sz="1800" dirty="0" err="1" smtClean="0">
                          <a:latin typeface="Times New Roman"/>
                          <a:ea typeface="Times New Roman"/>
                        </a:rPr>
                        <a:t>Course</a:t>
                      </a:r>
                      <a:r>
                        <a:rPr lang="tr-TR" sz="1800" baseline="0" dirty="0" smtClean="0">
                          <a:latin typeface="Times New Roman"/>
                          <a:ea typeface="Times New Roman"/>
                        </a:rPr>
                        <a:t> </a:t>
                      </a:r>
                      <a:r>
                        <a:rPr lang="tr-TR" sz="1800" baseline="0" dirty="0" err="1" smtClean="0">
                          <a:latin typeface="Times New Roman"/>
                          <a:ea typeface="Times New Roman"/>
                        </a:rPr>
                        <a:t>Title</a:t>
                      </a:r>
                      <a:endParaRPr lang="tr-TR" sz="1800" dirty="0">
                        <a:latin typeface="Times New Roman"/>
                        <a:ea typeface="Times New Roman"/>
                      </a:endParaRPr>
                    </a:p>
                  </a:txBody>
                  <a:tcPr marL="44450" marR="44450" marT="0" marB="0" anchor="ctr"/>
                </a:tc>
                <a:tc>
                  <a:txBody>
                    <a:bodyPr/>
                    <a:lstStyle/>
                    <a:p>
                      <a:pPr algn="ctr">
                        <a:lnSpc>
                          <a:spcPct val="115000"/>
                        </a:lnSpc>
                        <a:spcAft>
                          <a:spcPts val="0"/>
                        </a:spcAft>
                      </a:pPr>
                      <a:r>
                        <a:rPr lang="tr-TR" sz="1800" b="1" dirty="0" err="1" smtClean="0">
                          <a:latin typeface="Times New Roman"/>
                          <a:ea typeface="Times New Roman"/>
                        </a:rPr>
                        <a:t>Type</a:t>
                      </a:r>
                      <a:r>
                        <a:rPr lang="tr-TR" sz="1800" b="1" baseline="0" dirty="0" smtClean="0">
                          <a:latin typeface="Times New Roman"/>
                          <a:ea typeface="Times New Roman"/>
                        </a:rPr>
                        <a:t> of </a:t>
                      </a:r>
                      <a:r>
                        <a:rPr lang="tr-TR" sz="1800" b="1" baseline="0" dirty="0" err="1" smtClean="0">
                          <a:latin typeface="Times New Roman"/>
                          <a:ea typeface="Times New Roman"/>
                        </a:rPr>
                        <a:t>Course</a:t>
                      </a:r>
                      <a:endParaRPr lang="tr-TR" sz="1800" b="1" dirty="0">
                        <a:latin typeface="Times New Roman"/>
                        <a:ea typeface="Times New Roman"/>
                      </a:endParaRPr>
                    </a:p>
                  </a:txBody>
                  <a:tcPr marL="44450" marR="44450" marT="0" marB="0" anchor="ctr"/>
                </a:tc>
                <a:tc>
                  <a:txBody>
                    <a:bodyPr/>
                    <a:lstStyle/>
                    <a:p>
                      <a:pPr algn="ctr">
                        <a:lnSpc>
                          <a:spcPct val="115000"/>
                        </a:lnSpc>
                        <a:spcAft>
                          <a:spcPts val="0"/>
                        </a:spcAft>
                      </a:pPr>
                      <a:r>
                        <a:rPr lang="tr-TR" sz="1800" b="1" dirty="0" err="1" smtClean="0">
                          <a:latin typeface="Arial"/>
                          <a:ea typeface="Times New Roman"/>
                        </a:rPr>
                        <a:t>Lecture</a:t>
                      </a:r>
                      <a:endParaRPr lang="tr-TR" sz="1800" dirty="0">
                        <a:latin typeface="Times New Roman"/>
                        <a:ea typeface="Times New Roman"/>
                      </a:endParaRPr>
                    </a:p>
                  </a:txBody>
                  <a:tcPr marL="44450" marR="44450" marT="0" marB="0" anchor="ctr"/>
                </a:tc>
                <a:tc>
                  <a:txBody>
                    <a:bodyPr/>
                    <a:lstStyle/>
                    <a:p>
                      <a:pPr algn="ctr">
                        <a:lnSpc>
                          <a:spcPct val="115000"/>
                        </a:lnSpc>
                        <a:spcAft>
                          <a:spcPts val="0"/>
                        </a:spcAft>
                      </a:pPr>
                      <a:r>
                        <a:rPr lang="tr-TR" sz="1800" b="1" dirty="0" err="1" smtClean="0">
                          <a:latin typeface="Arial"/>
                          <a:ea typeface="Times New Roman"/>
                        </a:rPr>
                        <a:t>Practice</a:t>
                      </a:r>
                      <a:endParaRPr lang="tr-TR" sz="1800" dirty="0">
                        <a:latin typeface="Times New Roman"/>
                        <a:ea typeface="Times New Roman"/>
                      </a:endParaRPr>
                    </a:p>
                  </a:txBody>
                  <a:tcPr marL="44450" marR="44450" marT="0" marB="0" anchor="ctr"/>
                </a:tc>
                <a:tc>
                  <a:txBody>
                    <a:bodyPr/>
                    <a:lstStyle/>
                    <a:p>
                      <a:pPr algn="ctr">
                        <a:lnSpc>
                          <a:spcPct val="115000"/>
                        </a:lnSpc>
                        <a:spcAft>
                          <a:spcPts val="0"/>
                        </a:spcAft>
                      </a:pPr>
                      <a:r>
                        <a:rPr lang="tr-TR" sz="1800" b="1" dirty="0" err="1" smtClean="0">
                          <a:latin typeface="Arial"/>
                          <a:ea typeface="Times New Roman"/>
                        </a:rPr>
                        <a:t>Laboratory</a:t>
                      </a:r>
                      <a:endParaRPr lang="tr-TR" sz="1800" dirty="0">
                        <a:latin typeface="Times New Roman"/>
                        <a:ea typeface="Times New Roman"/>
                      </a:endParaRPr>
                    </a:p>
                  </a:txBody>
                  <a:tcPr marL="44450" marR="44450" marT="0" marB="0" anchor="ctr"/>
                </a:tc>
                <a:tc>
                  <a:txBody>
                    <a:bodyPr/>
                    <a:lstStyle/>
                    <a:p>
                      <a:pPr algn="ctr">
                        <a:lnSpc>
                          <a:spcPct val="115000"/>
                        </a:lnSpc>
                        <a:spcAft>
                          <a:spcPts val="0"/>
                        </a:spcAft>
                      </a:pPr>
                      <a:r>
                        <a:rPr lang="tr-TR" sz="1800" b="1" dirty="0">
                          <a:latin typeface="Arial"/>
                          <a:ea typeface="Times New Roman"/>
                        </a:rPr>
                        <a:t> </a:t>
                      </a:r>
                      <a:r>
                        <a:rPr lang="tr-TR" sz="1800" b="1" dirty="0" smtClean="0">
                          <a:latin typeface="Arial"/>
                          <a:ea typeface="Times New Roman"/>
                        </a:rPr>
                        <a:t>ECTS</a:t>
                      </a:r>
                      <a:endParaRPr lang="tr-TR" sz="1800" dirty="0">
                        <a:latin typeface="Times New Roman"/>
                        <a:ea typeface="Times New Roman"/>
                      </a:endParaRPr>
                    </a:p>
                  </a:txBody>
                  <a:tcPr marL="44450" marR="44450" marT="0" marB="0" anchor="ctr"/>
                </a:tc>
                <a:extLst>
                  <a:ext uri="{0D108BD9-81ED-4DB2-BD59-A6C34878D82A}">
                    <a16:rowId xmlns:a16="http://schemas.microsoft.com/office/drawing/2014/main" xmlns="" val="10002"/>
                  </a:ext>
                </a:extLst>
              </a:tr>
              <a:tr h="532710">
                <a:tc>
                  <a:txBody>
                    <a:bodyPr/>
                    <a:lstStyle/>
                    <a:p>
                      <a:pPr>
                        <a:lnSpc>
                          <a:spcPct val="115000"/>
                        </a:lnSpc>
                        <a:spcAft>
                          <a:spcPts val="0"/>
                        </a:spcAft>
                      </a:pPr>
                      <a:r>
                        <a:rPr lang="tr-TR" sz="1800" dirty="0" err="1" smtClean="0">
                          <a:latin typeface="Arial"/>
                          <a:ea typeface="Times New Roman"/>
                        </a:rPr>
                        <a:t>Product</a:t>
                      </a:r>
                      <a:r>
                        <a:rPr lang="tr-TR" sz="1800" dirty="0" smtClean="0">
                          <a:latin typeface="Arial"/>
                          <a:ea typeface="Times New Roman"/>
                        </a:rPr>
                        <a:t> </a:t>
                      </a:r>
                      <a:r>
                        <a:rPr lang="tr-TR" sz="1800" dirty="0" err="1" smtClean="0">
                          <a:latin typeface="Arial"/>
                          <a:ea typeface="Times New Roman"/>
                        </a:rPr>
                        <a:t>Lifecycle</a:t>
                      </a:r>
                      <a:r>
                        <a:rPr lang="tr-TR" sz="1800" dirty="0" smtClean="0">
                          <a:latin typeface="Arial"/>
                          <a:ea typeface="Times New Roman"/>
                        </a:rPr>
                        <a:t>  </a:t>
                      </a:r>
                      <a:r>
                        <a:rPr lang="tr-TR" sz="1800" dirty="0" err="1" smtClean="0">
                          <a:latin typeface="Arial"/>
                          <a:ea typeface="Times New Roman"/>
                        </a:rPr>
                        <a:t>Management</a:t>
                      </a:r>
                      <a:r>
                        <a:rPr lang="tr-TR" sz="1800" dirty="0" smtClean="0">
                          <a:latin typeface="Arial"/>
                          <a:ea typeface="Times New Roman"/>
                        </a:rPr>
                        <a:t>(PLM</a:t>
                      </a:r>
                      <a:r>
                        <a:rPr lang="tr-TR" sz="1800" dirty="0">
                          <a:latin typeface="Arial"/>
                          <a:ea typeface="Times New Roman"/>
                        </a:rPr>
                        <a:t>)</a:t>
                      </a:r>
                      <a:endParaRPr lang="tr-TR" sz="1800" dirty="0">
                        <a:latin typeface="Times New Roman"/>
                        <a:ea typeface="Times New Roman"/>
                      </a:endParaRPr>
                    </a:p>
                  </a:txBody>
                  <a:tcPr marL="44450" marR="44450" marT="0" marB="0" anchor="ctr"/>
                </a:tc>
                <a:tc>
                  <a:txBody>
                    <a:bodyPr/>
                    <a:lstStyle/>
                    <a:p>
                      <a:pPr algn="ctr">
                        <a:lnSpc>
                          <a:spcPct val="115000"/>
                        </a:lnSpc>
                        <a:spcAft>
                          <a:spcPts val="0"/>
                        </a:spcAft>
                      </a:pPr>
                      <a:r>
                        <a:rPr lang="tr-TR" sz="1800" dirty="0" err="1" smtClean="0">
                          <a:latin typeface="Arial"/>
                          <a:ea typeface="Times New Roman"/>
                        </a:rPr>
                        <a:t>Compulsory</a:t>
                      </a:r>
                      <a:endParaRPr lang="tr-TR" sz="1800" dirty="0">
                        <a:latin typeface="Times New Roman"/>
                        <a:ea typeface="Times New Roman"/>
                      </a:endParaRPr>
                    </a:p>
                  </a:txBody>
                  <a:tcPr marL="44450" marR="44450" marT="0" marB="0" anchor="ctr"/>
                </a:tc>
                <a:tc>
                  <a:txBody>
                    <a:bodyPr/>
                    <a:lstStyle/>
                    <a:p>
                      <a:pPr algn="ctr">
                        <a:lnSpc>
                          <a:spcPct val="115000"/>
                        </a:lnSpc>
                        <a:spcAft>
                          <a:spcPts val="0"/>
                        </a:spcAft>
                      </a:pPr>
                      <a:r>
                        <a:rPr lang="tr-TR" sz="1800">
                          <a:latin typeface="Arial"/>
                          <a:ea typeface="Times New Roman"/>
                        </a:rPr>
                        <a:t>3</a:t>
                      </a:r>
                      <a:endParaRPr lang="tr-TR" sz="1800">
                        <a:latin typeface="Times New Roman"/>
                        <a:ea typeface="Times New Roman"/>
                      </a:endParaRPr>
                    </a:p>
                  </a:txBody>
                  <a:tcPr marL="44450" marR="44450" marT="0" marB="0" anchor="ctr"/>
                </a:tc>
                <a:tc>
                  <a:txBody>
                    <a:bodyPr/>
                    <a:lstStyle/>
                    <a:p>
                      <a:pPr algn="ctr">
                        <a:lnSpc>
                          <a:spcPct val="115000"/>
                        </a:lnSpc>
                        <a:spcAft>
                          <a:spcPts val="0"/>
                        </a:spcAft>
                      </a:pPr>
                      <a:r>
                        <a:rPr lang="tr-TR" sz="1800">
                          <a:latin typeface="Arial"/>
                          <a:ea typeface="Times New Roman"/>
                        </a:rPr>
                        <a:t>0</a:t>
                      </a:r>
                      <a:endParaRPr lang="tr-TR" sz="1800">
                        <a:latin typeface="Times New Roman"/>
                        <a:ea typeface="Times New Roman"/>
                      </a:endParaRPr>
                    </a:p>
                  </a:txBody>
                  <a:tcPr marL="44450" marR="44450" marT="0" marB="0" anchor="ctr"/>
                </a:tc>
                <a:tc>
                  <a:txBody>
                    <a:bodyPr/>
                    <a:lstStyle/>
                    <a:p>
                      <a:pPr algn="ctr">
                        <a:lnSpc>
                          <a:spcPct val="115000"/>
                        </a:lnSpc>
                        <a:spcAft>
                          <a:spcPts val="0"/>
                        </a:spcAft>
                      </a:pPr>
                      <a:r>
                        <a:rPr lang="tr-TR" sz="1800">
                          <a:latin typeface="Arial"/>
                          <a:ea typeface="Times New Roman"/>
                        </a:rPr>
                        <a:t>0</a:t>
                      </a:r>
                      <a:endParaRPr lang="tr-TR" sz="1800">
                        <a:latin typeface="Times New Roman"/>
                        <a:ea typeface="Times New Roman"/>
                      </a:endParaRPr>
                    </a:p>
                  </a:txBody>
                  <a:tcPr marL="44450" marR="44450" marT="0" marB="0" anchor="ctr"/>
                </a:tc>
                <a:tc>
                  <a:txBody>
                    <a:bodyPr/>
                    <a:lstStyle/>
                    <a:p>
                      <a:pPr algn="ctr">
                        <a:lnSpc>
                          <a:spcPct val="115000"/>
                        </a:lnSpc>
                        <a:spcAft>
                          <a:spcPts val="0"/>
                        </a:spcAft>
                      </a:pPr>
                      <a:r>
                        <a:rPr lang="tr-TR" sz="1800" dirty="0" smtClean="0">
                          <a:latin typeface="Arial"/>
                          <a:ea typeface="Times New Roman"/>
                        </a:rPr>
                        <a:t>8</a:t>
                      </a:r>
                      <a:endParaRPr lang="tr-TR" sz="1800" dirty="0">
                        <a:latin typeface="Times New Roman"/>
                        <a:ea typeface="Times New Roman"/>
                      </a:endParaRPr>
                    </a:p>
                  </a:txBody>
                  <a:tcPr marL="44450" marR="44450" marT="0" marB="0" anchor="ctr"/>
                </a:tc>
                <a:extLst>
                  <a:ext uri="{0D108BD9-81ED-4DB2-BD59-A6C34878D82A}">
                    <a16:rowId xmlns:a16="http://schemas.microsoft.com/office/drawing/2014/main" xmlns="" val="10003"/>
                  </a:ext>
                </a:extLst>
              </a:tr>
              <a:tr h="528519">
                <a:tc>
                  <a:txBody>
                    <a:bodyPr/>
                    <a:lstStyle/>
                    <a:p>
                      <a:pPr>
                        <a:lnSpc>
                          <a:spcPct val="115000"/>
                        </a:lnSpc>
                        <a:spcAft>
                          <a:spcPts val="0"/>
                        </a:spcAft>
                      </a:pPr>
                      <a:r>
                        <a:rPr lang="tr-TR" sz="1800" dirty="0" err="1" smtClean="0">
                          <a:latin typeface="Arial"/>
                          <a:ea typeface="Times New Roman"/>
                        </a:rPr>
                        <a:t>Electives</a:t>
                      </a:r>
                      <a:endParaRPr lang="tr-TR" sz="1800" dirty="0">
                        <a:latin typeface="Times New Roman"/>
                        <a:ea typeface="Times New Roman"/>
                      </a:endParaRPr>
                    </a:p>
                  </a:txBody>
                  <a:tcPr marL="44450" marR="44450" marT="0" marB="0" anchor="ctr"/>
                </a:tc>
                <a:tc>
                  <a:txBody>
                    <a:bodyPr/>
                    <a:lstStyle/>
                    <a:p>
                      <a:pPr algn="ctr">
                        <a:lnSpc>
                          <a:spcPct val="115000"/>
                        </a:lnSpc>
                        <a:spcAft>
                          <a:spcPts val="0"/>
                        </a:spcAft>
                      </a:pPr>
                      <a:r>
                        <a:rPr lang="tr-TR" sz="1800" dirty="0" err="1" smtClean="0">
                          <a:latin typeface="Arial"/>
                          <a:ea typeface="Times New Roman"/>
                        </a:rPr>
                        <a:t>optional</a:t>
                      </a:r>
                      <a:endParaRPr lang="tr-TR" sz="1800" dirty="0">
                        <a:latin typeface="Times New Roman"/>
                        <a:ea typeface="Times New Roman"/>
                      </a:endParaRPr>
                    </a:p>
                  </a:txBody>
                  <a:tcPr marL="44450" marR="44450" marT="0" marB="0" anchor="ctr"/>
                </a:tc>
                <a:tc>
                  <a:txBody>
                    <a:bodyPr/>
                    <a:lstStyle/>
                    <a:p>
                      <a:endParaRPr lang="tr-TR" sz="2800" dirty="0"/>
                    </a:p>
                  </a:txBody>
                  <a:tcPr marL="44450" marR="44450" marT="0" marB="0" anchor="ctr"/>
                </a:tc>
                <a:tc>
                  <a:txBody>
                    <a:bodyPr/>
                    <a:lstStyle/>
                    <a:p>
                      <a:endParaRPr lang="tr-TR" sz="2800"/>
                    </a:p>
                  </a:txBody>
                  <a:tcPr marL="44450" marR="44450" marT="0" marB="0" anchor="ctr"/>
                </a:tc>
                <a:tc>
                  <a:txBody>
                    <a:bodyPr/>
                    <a:lstStyle/>
                    <a:p>
                      <a:endParaRPr lang="tr-TR" sz="2800" dirty="0"/>
                    </a:p>
                  </a:txBody>
                  <a:tcPr marL="44450" marR="44450" marT="0" marB="0" anchor="ctr"/>
                </a:tc>
                <a:tc>
                  <a:txBody>
                    <a:bodyPr/>
                    <a:lstStyle/>
                    <a:p>
                      <a:pPr algn="ctr">
                        <a:lnSpc>
                          <a:spcPct val="115000"/>
                        </a:lnSpc>
                        <a:spcAft>
                          <a:spcPts val="0"/>
                        </a:spcAft>
                      </a:pPr>
                      <a:r>
                        <a:rPr lang="tr-TR" sz="1800" dirty="0" smtClean="0">
                          <a:latin typeface="Arial"/>
                          <a:ea typeface="Times New Roman"/>
                        </a:rPr>
                        <a:t>22</a:t>
                      </a:r>
                      <a:endParaRPr lang="tr-TR" sz="1800" dirty="0">
                        <a:latin typeface="Times New Roman"/>
                        <a:ea typeface="Times New Roman"/>
                      </a:endParaRPr>
                    </a:p>
                  </a:txBody>
                  <a:tcPr marL="44450" marR="44450" marT="0" marB="0" anchor="ctr"/>
                </a:tc>
                <a:extLst>
                  <a:ext uri="{0D108BD9-81ED-4DB2-BD59-A6C34878D82A}">
                    <a16:rowId xmlns:a16="http://schemas.microsoft.com/office/drawing/2014/main" xmlns="" val="10005"/>
                  </a:ext>
                </a:extLst>
              </a:tr>
              <a:tr h="390727">
                <a:tc>
                  <a:txBody>
                    <a:bodyPr/>
                    <a:lstStyle/>
                    <a:p>
                      <a:pPr>
                        <a:lnSpc>
                          <a:spcPct val="115000"/>
                        </a:lnSpc>
                        <a:spcAft>
                          <a:spcPts val="0"/>
                        </a:spcAft>
                      </a:pPr>
                      <a:r>
                        <a:rPr lang="tr-TR" sz="1800" dirty="0" smtClean="0">
                          <a:latin typeface="Arial"/>
                          <a:ea typeface="Times New Roman"/>
                        </a:rPr>
                        <a:t>Total</a:t>
                      </a:r>
                      <a:endParaRPr lang="tr-TR" sz="18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endParaRPr lang="tr-TR" sz="1800" dirty="0">
                        <a:latin typeface="Arial"/>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800" dirty="0">
                          <a:latin typeface="Arial"/>
                          <a:ea typeface="Times New Roman"/>
                        </a:rPr>
                        <a:t>-</a:t>
                      </a:r>
                      <a:endParaRPr lang="tr-TR" sz="18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800" dirty="0">
                          <a:latin typeface="Arial"/>
                          <a:ea typeface="Times New Roman"/>
                        </a:rPr>
                        <a:t>-</a:t>
                      </a:r>
                      <a:endParaRPr lang="tr-TR" sz="18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800" dirty="0">
                          <a:latin typeface="Arial"/>
                          <a:ea typeface="Times New Roman"/>
                        </a:rPr>
                        <a:t>-</a:t>
                      </a:r>
                      <a:endParaRPr lang="tr-TR" sz="18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800" dirty="0">
                          <a:latin typeface="Arial"/>
                          <a:ea typeface="Times New Roman"/>
                        </a:rPr>
                        <a:t>30</a:t>
                      </a:r>
                      <a:endParaRPr lang="tr-TR" sz="1800" dirty="0">
                        <a:latin typeface="Times New Roman"/>
                        <a:ea typeface="Times New Roman"/>
                      </a:endParaRPr>
                    </a:p>
                  </a:txBody>
                  <a:tcPr marL="44450" marR="44450" marT="0" marB="0" anchor="ctr">
                    <a:solidFill>
                      <a:srgbClr val="FF0000"/>
                    </a:solidFill>
                  </a:tcPr>
                </a:tc>
                <a:extLst>
                  <a:ext uri="{0D108BD9-81ED-4DB2-BD59-A6C34878D82A}">
                    <a16:rowId xmlns:a16="http://schemas.microsoft.com/office/drawing/2014/main" xmlns="" val="10006"/>
                  </a:ext>
                </a:extLst>
              </a:tr>
              <a:tr h="390727">
                <a:tc>
                  <a:txBody>
                    <a:bodyPr/>
                    <a:lstStyle/>
                    <a:p>
                      <a:pPr marL="342900" lvl="0" indent="-342900">
                        <a:lnSpc>
                          <a:spcPct val="115000"/>
                        </a:lnSpc>
                        <a:spcAft>
                          <a:spcPts val="0"/>
                        </a:spcAft>
                        <a:buFont typeface="+mj-lt"/>
                        <a:buNone/>
                      </a:pPr>
                      <a:r>
                        <a:rPr lang="tr-TR" sz="1600" dirty="0" smtClean="0">
                          <a:latin typeface="Calibri"/>
                          <a:ea typeface="Calibri"/>
                          <a:cs typeface="Times New Roman"/>
                        </a:rPr>
                        <a:t>SEMESTER II</a:t>
                      </a:r>
                      <a:endParaRPr lang="tr-TR" sz="1600" dirty="0">
                        <a:latin typeface="Calibri"/>
                        <a:ea typeface="Calibri"/>
                        <a:cs typeface="Times New Roman"/>
                      </a:endParaRPr>
                    </a:p>
                  </a:txBody>
                  <a:tcPr marL="44450" marR="44450" marT="0" marB="0" anchor="ctr"/>
                </a:tc>
                <a:tc>
                  <a:txBody>
                    <a:bodyPr/>
                    <a:lstStyle/>
                    <a:p>
                      <a:pPr>
                        <a:lnSpc>
                          <a:spcPct val="115000"/>
                        </a:lnSpc>
                        <a:spcAft>
                          <a:spcPts val="0"/>
                        </a:spcAft>
                      </a:pPr>
                      <a:endParaRPr lang="tr-TR" sz="1800">
                        <a:latin typeface="Arial"/>
                        <a:ea typeface="Times New Roman"/>
                      </a:endParaRPr>
                    </a:p>
                  </a:txBody>
                  <a:tcPr marL="44450" marR="44450" marT="0" marB="0" anchor="ctr"/>
                </a:tc>
                <a:tc>
                  <a:txBody>
                    <a:bodyPr/>
                    <a:lstStyle/>
                    <a:p>
                      <a:pPr algn="ctr">
                        <a:lnSpc>
                          <a:spcPct val="115000"/>
                        </a:lnSpc>
                        <a:spcAft>
                          <a:spcPts val="0"/>
                        </a:spcAft>
                      </a:pPr>
                      <a:endParaRPr lang="tr-TR" sz="1800" dirty="0">
                        <a:latin typeface="Arial"/>
                        <a:ea typeface="Times New Roman"/>
                      </a:endParaRPr>
                    </a:p>
                  </a:txBody>
                  <a:tcPr marL="44450" marR="44450" marT="0" marB="0" anchor="ctr"/>
                </a:tc>
                <a:tc>
                  <a:txBody>
                    <a:bodyPr/>
                    <a:lstStyle/>
                    <a:p>
                      <a:pPr algn="ctr">
                        <a:lnSpc>
                          <a:spcPct val="115000"/>
                        </a:lnSpc>
                        <a:spcAft>
                          <a:spcPts val="0"/>
                        </a:spcAft>
                      </a:pPr>
                      <a:endParaRPr lang="tr-TR" sz="1800">
                        <a:latin typeface="Arial"/>
                        <a:ea typeface="Times New Roman"/>
                      </a:endParaRPr>
                    </a:p>
                  </a:txBody>
                  <a:tcPr marL="44450" marR="44450" marT="0" marB="0" anchor="ctr"/>
                </a:tc>
                <a:tc>
                  <a:txBody>
                    <a:bodyPr/>
                    <a:lstStyle/>
                    <a:p>
                      <a:pPr algn="ctr">
                        <a:lnSpc>
                          <a:spcPct val="115000"/>
                        </a:lnSpc>
                        <a:spcAft>
                          <a:spcPts val="0"/>
                        </a:spcAft>
                      </a:pPr>
                      <a:endParaRPr lang="tr-TR" sz="1800">
                        <a:latin typeface="Arial"/>
                        <a:ea typeface="Times New Roman"/>
                      </a:endParaRPr>
                    </a:p>
                  </a:txBody>
                  <a:tcPr marL="44450" marR="44450" marT="0" marB="0" anchor="ctr"/>
                </a:tc>
                <a:tc>
                  <a:txBody>
                    <a:bodyPr/>
                    <a:lstStyle/>
                    <a:p>
                      <a:pPr algn="ctr">
                        <a:lnSpc>
                          <a:spcPct val="115000"/>
                        </a:lnSpc>
                        <a:spcAft>
                          <a:spcPts val="0"/>
                        </a:spcAft>
                      </a:pPr>
                      <a:endParaRPr lang="tr-TR" sz="1800" dirty="0">
                        <a:latin typeface="Arial"/>
                        <a:ea typeface="Times New Roman"/>
                      </a:endParaRPr>
                    </a:p>
                  </a:txBody>
                  <a:tcPr marL="44450" marR="44450" marT="0" marB="0" anchor="ctr"/>
                </a:tc>
                <a:extLst>
                  <a:ext uri="{0D108BD9-81ED-4DB2-BD59-A6C34878D82A}">
                    <a16:rowId xmlns:a16="http://schemas.microsoft.com/office/drawing/2014/main" xmlns="" val="10007"/>
                  </a:ext>
                </a:extLst>
              </a:tr>
              <a:tr h="532710">
                <a:tc>
                  <a:txBody>
                    <a:bodyPr/>
                    <a:lstStyle/>
                    <a:p>
                      <a:pPr>
                        <a:lnSpc>
                          <a:spcPct val="115000"/>
                        </a:lnSpc>
                        <a:spcAft>
                          <a:spcPts val="0"/>
                        </a:spcAft>
                      </a:pPr>
                      <a:r>
                        <a:rPr lang="tr-TR" sz="1800" dirty="0" err="1" smtClean="0">
                          <a:latin typeface="Arial"/>
                          <a:ea typeface="Times New Roman"/>
                        </a:rPr>
                        <a:t>Viirtual</a:t>
                      </a:r>
                      <a:r>
                        <a:rPr lang="tr-TR" sz="1800" baseline="0" dirty="0" smtClean="0">
                          <a:latin typeface="Arial"/>
                          <a:ea typeface="Times New Roman"/>
                        </a:rPr>
                        <a:t> </a:t>
                      </a:r>
                      <a:r>
                        <a:rPr lang="tr-TR" sz="1800" baseline="0" dirty="0" err="1" smtClean="0">
                          <a:latin typeface="Arial"/>
                          <a:ea typeface="Times New Roman"/>
                        </a:rPr>
                        <a:t>Product</a:t>
                      </a:r>
                      <a:r>
                        <a:rPr lang="tr-TR" sz="1800" baseline="0" dirty="0" smtClean="0">
                          <a:latin typeface="Arial"/>
                          <a:ea typeface="Times New Roman"/>
                        </a:rPr>
                        <a:t> </a:t>
                      </a:r>
                      <a:r>
                        <a:rPr lang="tr-TR" sz="1800" baseline="0" dirty="0" err="1" smtClean="0">
                          <a:latin typeface="Arial"/>
                          <a:ea typeface="Times New Roman"/>
                        </a:rPr>
                        <a:t>Development</a:t>
                      </a:r>
                      <a:endParaRPr lang="tr-TR" sz="1800" dirty="0">
                        <a:latin typeface="Times New Roman"/>
                        <a:ea typeface="Times New Roman"/>
                      </a:endParaRPr>
                    </a:p>
                  </a:txBody>
                  <a:tcPr marL="44450" marR="44450" marT="0" marB="0" anchor="ctr"/>
                </a:tc>
                <a:tc>
                  <a:txBody>
                    <a:bodyPr/>
                    <a:lstStyle/>
                    <a:p>
                      <a:pPr algn="ctr">
                        <a:lnSpc>
                          <a:spcPct val="115000"/>
                        </a:lnSpc>
                        <a:spcAft>
                          <a:spcPts val="0"/>
                        </a:spcAft>
                      </a:pPr>
                      <a:r>
                        <a:rPr lang="tr-TR" sz="1800" dirty="0" err="1" smtClean="0">
                          <a:latin typeface="Arial"/>
                          <a:ea typeface="Times New Roman"/>
                        </a:rPr>
                        <a:t>Compulsory</a:t>
                      </a:r>
                      <a:endParaRPr lang="tr-TR" sz="1800" dirty="0">
                        <a:latin typeface="Times New Roman"/>
                        <a:ea typeface="Times New Roman"/>
                      </a:endParaRPr>
                    </a:p>
                  </a:txBody>
                  <a:tcPr marL="44450" marR="44450" marT="0" marB="0" anchor="ctr"/>
                </a:tc>
                <a:tc>
                  <a:txBody>
                    <a:bodyPr/>
                    <a:lstStyle/>
                    <a:p>
                      <a:pPr algn="ctr">
                        <a:lnSpc>
                          <a:spcPct val="115000"/>
                        </a:lnSpc>
                        <a:spcAft>
                          <a:spcPts val="0"/>
                        </a:spcAft>
                      </a:pPr>
                      <a:r>
                        <a:rPr lang="tr-TR" sz="1800">
                          <a:latin typeface="Arial"/>
                          <a:ea typeface="Times New Roman"/>
                        </a:rPr>
                        <a:t>2</a:t>
                      </a:r>
                      <a:endParaRPr lang="tr-TR" sz="1800">
                        <a:latin typeface="Times New Roman"/>
                        <a:ea typeface="Times New Roman"/>
                      </a:endParaRPr>
                    </a:p>
                  </a:txBody>
                  <a:tcPr marL="44450" marR="44450" marT="0" marB="0" anchor="ctr"/>
                </a:tc>
                <a:tc>
                  <a:txBody>
                    <a:bodyPr/>
                    <a:lstStyle/>
                    <a:p>
                      <a:pPr algn="ctr">
                        <a:lnSpc>
                          <a:spcPct val="115000"/>
                        </a:lnSpc>
                        <a:spcAft>
                          <a:spcPts val="0"/>
                        </a:spcAft>
                      </a:pPr>
                      <a:r>
                        <a:rPr lang="tr-TR" sz="1800">
                          <a:latin typeface="Arial"/>
                          <a:ea typeface="Times New Roman"/>
                        </a:rPr>
                        <a:t>2</a:t>
                      </a:r>
                      <a:endParaRPr lang="tr-TR" sz="1800">
                        <a:latin typeface="Times New Roman"/>
                        <a:ea typeface="Times New Roman"/>
                      </a:endParaRPr>
                    </a:p>
                  </a:txBody>
                  <a:tcPr marL="44450" marR="44450" marT="0" marB="0" anchor="ctr"/>
                </a:tc>
                <a:tc>
                  <a:txBody>
                    <a:bodyPr/>
                    <a:lstStyle/>
                    <a:p>
                      <a:pPr algn="ctr">
                        <a:lnSpc>
                          <a:spcPct val="115000"/>
                        </a:lnSpc>
                        <a:spcAft>
                          <a:spcPts val="0"/>
                        </a:spcAft>
                      </a:pPr>
                      <a:r>
                        <a:rPr lang="tr-TR" sz="1800">
                          <a:latin typeface="Arial"/>
                          <a:ea typeface="Times New Roman"/>
                        </a:rPr>
                        <a:t>0</a:t>
                      </a:r>
                      <a:endParaRPr lang="tr-TR" sz="1800">
                        <a:latin typeface="Times New Roman"/>
                        <a:ea typeface="Times New Roman"/>
                      </a:endParaRPr>
                    </a:p>
                  </a:txBody>
                  <a:tcPr marL="44450" marR="44450" marT="0" marB="0" anchor="ctr"/>
                </a:tc>
                <a:tc>
                  <a:txBody>
                    <a:bodyPr/>
                    <a:lstStyle/>
                    <a:p>
                      <a:pPr algn="ctr">
                        <a:lnSpc>
                          <a:spcPct val="115000"/>
                        </a:lnSpc>
                        <a:spcAft>
                          <a:spcPts val="0"/>
                        </a:spcAft>
                      </a:pPr>
                      <a:r>
                        <a:rPr lang="tr-TR" sz="1800">
                          <a:latin typeface="Arial"/>
                          <a:ea typeface="Times New Roman"/>
                        </a:rPr>
                        <a:t>8</a:t>
                      </a:r>
                      <a:endParaRPr lang="tr-TR" sz="1800">
                        <a:latin typeface="Times New Roman"/>
                        <a:ea typeface="Times New Roman"/>
                      </a:endParaRPr>
                    </a:p>
                  </a:txBody>
                  <a:tcPr marL="44450" marR="44450" marT="0" marB="0" anchor="ctr"/>
                </a:tc>
                <a:extLst>
                  <a:ext uri="{0D108BD9-81ED-4DB2-BD59-A6C34878D82A}">
                    <a16:rowId xmlns:a16="http://schemas.microsoft.com/office/drawing/2014/main" xmlns="" val="10008"/>
                  </a:ext>
                </a:extLst>
              </a:tr>
              <a:tr h="528519">
                <a:tc>
                  <a:txBody>
                    <a:bodyPr/>
                    <a:lstStyle/>
                    <a:p>
                      <a:pPr>
                        <a:lnSpc>
                          <a:spcPct val="115000"/>
                        </a:lnSpc>
                        <a:spcAft>
                          <a:spcPts val="0"/>
                        </a:spcAft>
                      </a:pPr>
                      <a:r>
                        <a:rPr lang="tr-TR" sz="1800" dirty="0" err="1" smtClean="0">
                          <a:latin typeface="Arial"/>
                          <a:ea typeface="Times New Roman"/>
                        </a:rPr>
                        <a:t>Electives</a:t>
                      </a:r>
                      <a:endParaRPr lang="tr-TR" sz="1800" dirty="0">
                        <a:latin typeface="Times New Roman"/>
                        <a:ea typeface="Times New Roman"/>
                      </a:endParaRPr>
                    </a:p>
                  </a:txBody>
                  <a:tcPr marL="44450" marR="44450" marT="0" marB="0" anchor="ctr"/>
                </a:tc>
                <a:tc>
                  <a:txBody>
                    <a:bodyPr/>
                    <a:lstStyle/>
                    <a:p>
                      <a:pPr algn="ctr">
                        <a:lnSpc>
                          <a:spcPct val="115000"/>
                        </a:lnSpc>
                        <a:spcAft>
                          <a:spcPts val="0"/>
                        </a:spcAft>
                      </a:pPr>
                      <a:r>
                        <a:rPr lang="tr-TR" sz="1800" dirty="0" err="1" smtClean="0">
                          <a:latin typeface="Arial"/>
                          <a:ea typeface="Times New Roman"/>
                        </a:rPr>
                        <a:t>optional</a:t>
                      </a:r>
                      <a:endParaRPr lang="tr-TR" sz="1800" dirty="0">
                        <a:latin typeface="Times New Roman"/>
                        <a:ea typeface="Times New Roman"/>
                      </a:endParaRPr>
                    </a:p>
                  </a:txBody>
                  <a:tcPr marL="44450" marR="44450" marT="0" marB="0" anchor="ctr"/>
                </a:tc>
                <a:tc>
                  <a:txBody>
                    <a:bodyPr/>
                    <a:lstStyle/>
                    <a:p>
                      <a:endParaRPr lang="tr-TR" sz="2800" dirty="0"/>
                    </a:p>
                  </a:txBody>
                  <a:tcPr marL="44450" marR="44450" marT="0" marB="0" anchor="ctr"/>
                </a:tc>
                <a:tc>
                  <a:txBody>
                    <a:bodyPr/>
                    <a:lstStyle/>
                    <a:p>
                      <a:endParaRPr lang="tr-TR" sz="2800"/>
                    </a:p>
                  </a:txBody>
                  <a:tcPr marL="44450" marR="44450" marT="0" marB="0" anchor="ctr"/>
                </a:tc>
                <a:tc>
                  <a:txBody>
                    <a:bodyPr/>
                    <a:lstStyle/>
                    <a:p>
                      <a:endParaRPr lang="tr-TR" sz="2800" dirty="0"/>
                    </a:p>
                  </a:txBody>
                  <a:tcPr marL="44450" marR="44450" marT="0" marB="0" anchor="ctr"/>
                </a:tc>
                <a:tc>
                  <a:txBody>
                    <a:bodyPr/>
                    <a:lstStyle/>
                    <a:p>
                      <a:pPr algn="ctr">
                        <a:lnSpc>
                          <a:spcPct val="115000"/>
                        </a:lnSpc>
                        <a:spcAft>
                          <a:spcPts val="0"/>
                        </a:spcAft>
                      </a:pPr>
                      <a:r>
                        <a:rPr lang="tr-TR" sz="1800" dirty="0" smtClean="0">
                          <a:latin typeface="Arial"/>
                          <a:ea typeface="Times New Roman"/>
                        </a:rPr>
                        <a:t>7</a:t>
                      </a:r>
                      <a:endParaRPr lang="tr-TR" sz="1800" dirty="0">
                        <a:latin typeface="Times New Roman"/>
                        <a:ea typeface="Times New Roman"/>
                      </a:endParaRPr>
                    </a:p>
                  </a:txBody>
                  <a:tcPr marL="44450" marR="44450" marT="0" marB="0" anchor="ctr"/>
                </a:tc>
                <a:extLst>
                  <a:ext uri="{0D108BD9-81ED-4DB2-BD59-A6C34878D82A}">
                    <a16:rowId xmlns:a16="http://schemas.microsoft.com/office/drawing/2014/main" xmlns="" val="10009"/>
                  </a:ext>
                </a:extLst>
              </a:tr>
              <a:tr h="561165">
                <a:tc>
                  <a:txBody>
                    <a:bodyPr/>
                    <a:lstStyle/>
                    <a:p>
                      <a:pPr>
                        <a:lnSpc>
                          <a:spcPct val="115000"/>
                        </a:lnSpc>
                        <a:spcAft>
                          <a:spcPts val="0"/>
                        </a:spcAft>
                      </a:pPr>
                      <a:r>
                        <a:rPr lang="tr-TR" sz="1800" dirty="0" err="1" smtClean="0">
                          <a:latin typeface="Arial"/>
                          <a:ea typeface="Times New Roman"/>
                        </a:rPr>
                        <a:t>Term</a:t>
                      </a:r>
                      <a:r>
                        <a:rPr lang="tr-TR" sz="1800" dirty="0" smtClean="0">
                          <a:latin typeface="Arial"/>
                          <a:ea typeface="Times New Roman"/>
                        </a:rPr>
                        <a:t> Project</a:t>
                      </a:r>
                      <a:endParaRPr lang="tr-TR" sz="1800" dirty="0">
                        <a:latin typeface="Times New Roman"/>
                        <a:ea typeface="Times New Roman"/>
                      </a:endParaRPr>
                    </a:p>
                  </a:txBody>
                  <a:tcPr marL="44450" marR="44450" marT="0" marB="0" anchor="ctr"/>
                </a:tc>
                <a:tc>
                  <a:txBody>
                    <a:bodyPr/>
                    <a:lstStyle/>
                    <a:p>
                      <a:pPr algn="ctr">
                        <a:lnSpc>
                          <a:spcPct val="115000"/>
                        </a:lnSpc>
                        <a:spcAft>
                          <a:spcPts val="0"/>
                        </a:spcAft>
                      </a:pPr>
                      <a:r>
                        <a:rPr lang="tr-TR" sz="1800" dirty="0" err="1" smtClean="0">
                          <a:latin typeface="Arial"/>
                          <a:ea typeface="Times New Roman"/>
                        </a:rPr>
                        <a:t>Compulsory</a:t>
                      </a:r>
                      <a:endParaRPr lang="tr-TR" sz="1800" dirty="0">
                        <a:latin typeface="Times New Roman"/>
                        <a:ea typeface="Times New Roman"/>
                      </a:endParaRPr>
                    </a:p>
                  </a:txBody>
                  <a:tcPr marL="44450" marR="44450" marT="0" marB="0" anchor="ctr"/>
                </a:tc>
                <a:tc>
                  <a:txBody>
                    <a:bodyPr/>
                    <a:lstStyle/>
                    <a:p>
                      <a:endParaRPr lang="tr-TR" sz="2800" dirty="0"/>
                    </a:p>
                  </a:txBody>
                  <a:tcPr marL="44450" marR="44450" marT="0" marB="0" anchor="ctr"/>
                </a:tc>
                <a:tc>
                  <a:txBody>
                    <a:bodyPr/>
                    <a:lstStyle/>
                    <a:p>
                      <a:endParaRPr lang="tr-TR" sz="2800"/>
                    </a:p>
                  </a:txBody>
                  <a:tcPr marL="44450" marR="44450" marT="0" marB="0" anchor="ctr"/>
                </a:tc>
                <a:tc>
                  <a:txBody>
                    <a:bodyPr/>
                    <a:lstStyle/>
                    <a:p>
                      <a:endParaRPr lang="tr-TR" sz="2800" dirty="0"/>
                    </a:p>
                  </a:txBody>
                  <a:tcPr marL="44450" marR="44450" marT="0" marB="0" anchor="ctr"/>
                </a:tc>
                <a:tc>
                  <a:txBody>
                    <a:bodyPr/>
                    <a:lstStyle/>
                    <a:p>
                      <a:pPr algn="ctr">
                        <a:lnSpc>
                          <a:spcPct val="115000"/>
                        </a:lnSpc>
                        <a:spcAft>
                          <a:spcPts val="0"/>
                        </a:spcAft>
                      </a:pPr>
                      <a:r>
                        <a:rPr lang="tr-TR" sz="1800" dirty="0" smtClean="0">
                          <a:latin typeface="Arial"/>
                          <a:ea typeface="Times New Roman"/>
                        </a:rPr>
                        <a:t>15</a:t>
                      </a:r>
                      <a:endParaRPr lang="tr-TR" sz="1800" dirty="0">
                        <a:latin typeface="Times New Roman"/>
                        <a:ea typeface="Times New Roman"/>
                      </a:endParaRPr>
                    </a:p>
                  </a:txBody>
                  <a:tcPr marL="44450" marR="44450" marT="0" marB="0" anchor="ctr"/>
                </a:tc>
                <a:extLst>
                  <a:ext uri="{0D108BD9-81ED-4DB2-BD59-A6C34878D82A}">
                    <a16:rowId xmlns:a16="http://schemas.microsoft.com/office/drawing/2014/main" xmlns="" val="10010"/>
                  </a:ext>
                </a:extLst>
              </a:tr>
              <a:tr h="390727">
                <a:tc>
                  <a:txBody>
                    <a:bodyPr/>
                    <a:lstStyle/>
                    <a:p>
                      <a:pPr>
                        <a:lnSpc>
                          <a:spcPct val="115000"/>
                        </a:lnSpc>
                        <a:spcAft>
                          <a:spcPts val="0"/>
                        </a:spcAft>
                      </a:pPr>
                      <a:r>
                        <a:rPr lang="tr-TR" sz="1800" dirty="0" smtClean="0">
                          <a:latin typeface="Arial"/>
                          <a:ea typeface="Times New Roman"/>
                        </a:rPr>
                        <a:t>Total</a:t>
                      </a:r>
                      <a:endParaRPr lang="tr-TR" sz="18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endParaRPr lang="tr-TR" sz="1800" dirty="0">
                        <a:highlight>
                          <a:srgbClr val="FFFF00"/>
                        </a:highlight>
                        <a:latin typeface="Arial"/>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800" dirty="0">
                          <a:latin typeface="Arial"/>
                          <a:ea typeface="Times New Roman"/>
                        </a:rPr>
                        <a:t>-</a:t>
                      </a:r>
                      <a:endParaRPr lang="tr-TR" sz="18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800" dirty="0">
                          <a:latin typeface="Arial"/>
                          <a:ea typeface="Times New Roman"/>
                        </a:rPr>
                        <a:t>-</a:t>
                      </a:r>
                      <a:endParaRPr lang="tr-TR" sz="18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800" dirty="0">
                          <a:latin typeface="Arial"/>
                          <a:ea typeface="Times New Roman"/>
                        </a:rPr>
                        <a:t>-</a:t>
                      </a:r>
                      <a:endParaRPr lang="tr-TR" sz="1800" dirty="0">
                        <a:latin typeface="Times New Roman"/>
                        <a:ea typeface="Times New Roman"/>
                      </a:endParaRPr>
                    </a:p>
                  </a:txBody>
                  <a:tcPr marL="44450" marR="44450" marT="0" marB="0" anchor="ctr">
                    <a:solidFill>
                      <a:srgbClr val="FF0000"/>
                    </a:solidFill>
                  </a:tcPr>
                </a:tc>
                <a:tc>
                  <a:txBody>
                    <a:bodyPr/>
                    <a:lstStyle/>
                    <a:p>
                      <a:pPr algn="ctr">
                        <a:lnSpc>
                          <a:spcPct val="115000"/>
                        </a:lnSpc>
                        <a:spcAft>
                          <a:spcPts val="0"/>
                        </a:spcAft>
                      </a:pPr>
                      <a:r>
                        <a:rPr lang="tr-TR" sz="1800" dirty="0">
                          <a:latin typeface="Arial"/>
                          <a:ea typeface="Times New Roman"/>
                        </a:rPr>
                        <a:t>30</a:t>
                      </a:r>
                      <a:endParaRPr lang="tr-TR" sz="1800" dirty="0">
                        <a:latin typeface="Times New Roman"/>
                        <a:ea typeface="Times New Roman"/>
                      </a:endParaRPr>
                    </a:p>
                  </a:txBody>
                  <a:tcPr marL="44450" marR="44450" marT="0" marB="0" anchor="ctr">
                    <a:solidFill>
                      <a:srgbClr val="FF0000"/>
                    </a:solidFill>
                  </a:tcPr>
                </a:tc>
                <a:extLst>
                  <a:ext uri="{0D108BD9-81ED-4DB2-BD59-A6C34878D82A}">
                    <a16:rowId xmlns:a16="http://schemas.microsoft.com/office/drawing/2014/main" xmlns="" val="10011"/>
                  </a:ext>
                </a:extLst>
              </a:tr>
            </a:tbl>
          </a:graphicData>
        </a:graphic>
      </p:graphicFrame>
      <p:pic>
        <p:nvPicPr>
          <p:cNvPr id="4"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63659" y="0"/>
            <a:ext cx="1328341" cy="1361549"/>
          </a:xfrm>
          <a:prstGeom prst="rect">
            <a:avLst/>
          </a:prstGeom>
        </p:spPr>
      </p:pic>
    </p:spTree>
    <p:extLst>
      <p:ext uri="{BB962C8B-B14F-4D97-AF65-F5344CB8AC3E}">
        <p14:creationId xmlns:p14="http://schemas.microsoft.com/office/powerpoint/2010/main" xmlns="" val="1020284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TM03457475[[fn=Çerçeve]]</Template>
  <TotalTime>9350</TotalTime>
  <Words>589</Words>
  <Application>Microsoft Office PowerPoint</Application>
  <PresentationFormat>Özel</PresentationFormat>
  <Paragraphs>234</Paragraphs>
  <Slides>17</Slides>
  <Notes>4</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Paralaks</vt:lpstr>
      <vt:lpstr>    ÜRÜN YAŞAM DÖNGÜSÜ YÖNETİMİ (PLM )  YÜKSEK LİSANS PROGRAMI</vt:lpstr>
      <vt:lpstr>Programın Açılma  Süreci </vt:lpstr>
      <vt:lpstr>PLM Yüksek Lisans Programları</vt:lpstr>
      <vt:lpstr>Programların  Kapsamı</vt:lpstr>
      <vt:lpstr>PLM Tezli YL Programı</vt:lpstr>
      <vt:lpstr>PLM Tezsiz YL Programı</vt:lpstr>
      <vt:lpstr>Programların Yapısı</vt:lpstr>
      <vt:lpstr>Slayt 8</vt:lpstr>
      <vt:lpstr>Slayt 9</vt:lpstr>
      <vt:lpstr>Başvuru Koşulları</vt:lpstr>
      <vt:lpstr>Toplam Öğrenci Sayısı</vt:lpstr>
      <vt:lpstr>Slayt 12</vt:lpstr>
      <vt:lpstr>Slayt 13</vt:lpstr>
      <vt:lpstr>Slayt 14</vt:lpstr>
      <vt:lpstr>Slayt 15</vt:lpstr>
      <vt:lpstr>Slayt 16</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bilge kartal</dc:creator>
  <cp:lastModifiedBy>S.ATALAY</cp:lastModifiedBy>
  <cp:revision>107</cp:revision>
  <dcterms:created xsi:type="dcterms:W3CDTF">2017-01-09T12:47:26Z</dcterms:created>
  <dcterms:modified xsi:type="dcterms:W3CDTF">2019-04-04T09:17:34Z</dcterms:modified>
</cp:coreProperties>
</file>