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74" r:id="rId2"/>
    <p:sldId id="361" r:id="rId3"/>
    <p:sldId id="332" r:id="rId4"/>
    <p:sldId id="334" r:id="rId5"/>
    <p:sldId id="335" r:id="rId6"/>
    <p:sldId id="336" r:id="rId7"/>
    <p:sldId id="337" r:id="rId8"/>
    <p:sldId id="339" r:id="rId9"/>
    <p:sldId id="341" r:id="rId10"/>
    <p:sldId id="365" r:id="rId11"/>
    <p:sldId id="367" r:id="rId12"/>
  </p:sldIdLst>
  <p:sldSz cx="9144000" cy="6858000" type="screen4x3"/>
  <p:notesSz cx="6858000" cy="9144000"/>
  <p:defaultTextStyle>
    <a:defPPr>
      <a:defRPr lang="tr-TR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Century Gothic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Century Gothic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Century Gothic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Century Gothic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9"/>
    <a:srgbClr val="9B2585"/>
    <a:srgbClr val="0033CC"/>
    <a:srgbClr val="FFCF44"/>
    <a:srgbClr val="FF0000"/>
    <a:srgbClr val="990033"/>
    <a:srgbClr val="0066CC"/>
    <a:srgbClr val="0000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3944" autoAdjust="0"/>
  </p:normalViewPr>
  <p:slideViewPr>
    <p:cSldViewPr>
      <p:cViewPr>
        <p:scale>
          <a:sx n="67" d="100"/>
          <a:sy n="67" d="100"/>
        </p:scale>
        <p:origin x="12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3DEDB0F-202C-4121-970B-B2AD074EE63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922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55D36-8C52-BD49-B259-D75412EA747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65785-6696-FB4E-924C-F94AF7F7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6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1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4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0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Calibri" panose="020F0502020204030204" pitchFamily="34" charset="0"/>
            </a:endParaRPr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D78CBC-7B73-4160-ACB5-BDFED52C8699}" type="slidenum">
              <a:rPr lang="tr-TR" altLang="tr-TR" smtClean="0">
                <a:solidFill>
                  <a:schemeClr val="bg1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tr-TR" altLang="tr-T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0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Calibri" panose="020F0502020204030204" pitchFamily="34" charset="0"/>
            </a:endParaRPr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E877AC-8EA8-4177-8F92-4A912838F3AB}" type="slidenum">
              <a:rPr lang="tr-TR" altLang="tr-TR" smtClean="0">
                <a:solidFill>
                  <a:schemeClr val="bg1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tr-TR" altLang="tr-T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7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6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6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0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05E54EF4-B807-4E77-9DE8-727A259ECC34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20BFB-025A-44B9-99FE-020A17A8739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AFC3E-73CE-42FE-8200-F9CD45BCAEA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D9079CBD-14EA-44CE-BC45-03C5E13E609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A31A0-7D53-4F1D-8EF1-70B6195DF57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01145-7467-45C3-9035-76FDA4E4807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7DB5-82C0-41E5-BF4B-CF8BFFA3185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DAAEE-994E-47A3-BDE9-1DECA2B4591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42FFD-707E-4C91-BF5D-C4DB0E3E48F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FD6FD-2DB9-4F91-93EE-50E153CE4BA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B135-1DF3-4A75-8B83-862888235BD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81791-91A1-4475-B4E9-8BE009C9260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AB42083-59ED-4EE5-AA29-D07C15E7CFC2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randomBar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cp-aero.e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kd.org.t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&#304;nfo@hukd.org.t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../media/image18.emf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4.jp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g"/><Relationship Id="rId5" Type="http://schemas.openxmlformats.org/officeDocument/2006/relationships/image" Target="../media/image21.jpeg"/><Relationship Id="rId10" Type="http://schemas.openxmlformats.org/officeDocument/2006/relationships/image" Target="../media/image4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.jp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emf"/><Relationship Id="rId1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6.jpg"/><Relationship Id="rId4" Type="http://schemas.openxmlformats.org/officeDocument/2006/relationships/image" Target="../media/image42.jpeg"/><Relationship Id="rId9" Type="http://schemas.openxmlformats.org/officeDocument/2006/relationships/hyperlink" Target="https://www.hukd.org.t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image" Target="../media/image4.jp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313" y="190500"/>
            <a:ext cx="7010400" cy="1527175"/>
          </a:xfrm>
        </p:spPr>
        <p:txBody>
          <a:bodyPr/>
          <a:lstStyle/>
          <a:p>
            <a:endParaRPr lang="tr-TR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"/>
            <a:ext cx="9144000" cy="4724400"/>
          </a:xfrm>
          <a:prstGeom prst="rect">
            <a:avLst/>
          </a:prstGeom>
          <a:gradFill rotWithShape="1">
            <a:gsLst>
              <a:gs pos="0">
                <a:srgbClr val="006DDA"/>
              </a:gs>
              <a:gs pos="100000">
                <a:srgbClr val="3333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06363" y="341313"/>
            <a:ext cx="241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/>
            <a:r>
              <a:rPr lang="tr-TR" sz="1800" dirty="0">
                <a:solidFill>
                  <a:srgbClr val="FFFFFF"/>
                </a:solidFill>
                <a:latin typeface="+mn-lt"/>
              </a:rPr>
              <a:t>İnovasyonu </a:t>
            </a:r>
          </a:p>
          <a:p>
            <a:pPr lvl="1" algn="l"/>
            <a:r>
              <a:rPr lang="tr-TR" sz="1800" dirty="0">
                <a:solidFill>
                  <a:srgbClr val="FFFFFF"/>
                </a:solidFill>
                <a:latin typeface="+mn-lt"/>
              </a:rPr>
              <a:t>tetikleyecek </a:t>
            </a:r>
          </a:p>
          <a:p>
            <a:pPr lvl="1" algn="l"/>
            <a:r>
              <a:rPr lang="tr-TR" sz="1800" dirty="0">
                <a:solidFill>
                  <a:srgbClr val="FFFFFF"/>
                </a:solidFill>
                <a:latin typeface="+mn-lt"/>
              </a:rPr>
              <a:t>bir yapılanma…</a:t>
            </a:r>
            <a:endParaRPr lang="tr-TR" sz="1800" dirty="0">
              <a:latin typeface="+mn-lt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914650" y="341313"/>
            <a:ext cx="3095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/>
            <a:r>
              <a:rPr lang="tr-TR" sz="1800" dirty="0">
                <a:solidFill>
                  <a:srgbClr val="FFFFFF"/>
                </a:solidFill>
                <a:latin typeface="+mn-lt"/>
              </a:rPr>
              <a:t>Ortak zorluklara</a:t>
            </a:r>
          </a:p>
          <a:p>
            <a:pPr lvl="1" algn="l"/>
            <a:r>
              <a:rPr lang="tr-TR" sz="1800" dirty="0">
                <a:solidFill>
                  <a:srgbClr val="FFFFFF"/>
                </a:solidFill>
                <a:latin typeface="+mn-lt"/>
              </a:rPr>
              <a:t>ortak çözümler üretecek</a:t>
            </a:r>
          </a:p>
          <a:p>
            <a:pPr lvl="1" algn="l"/>
            <a:r>
              <a:rPr lang="tr-TR" sz="1800" dirty="0">
                <a:solidFill>
                  <a:srgbClr val="FFFFFF"/>
                </a:solidFill>
                <a:latin typeface="+mn-lt"/>
              </a:rPr>
              <a:t>bir sistem…</a:t>
            </a:r>
            <a:endParaRPr lang="tr-TR" sz="1800" dirty="0">
              <a:latin typeface="+mn-lt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159500" y="341313"/>
            <a:ext cx="2514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/>
            <a:r>
              <a:rPr lang="tr-TR" sz="1800" dirty="0">
                <a:solidFill>
                  <a:srgbClr val="FFFFFF"/>
                </a:solidFill>
                <a:latin typeface="+mn-lt"/>
              </a:rPr>
              <a:t>Birlikten </a:t>
            </a:r>
          </a:p>
          <a:p>
            <a:pPr lvl="1" algn="l"/>
            <a:r>
              <a:rPr lang="tr-TR" sz="1800" dirty="0">
                <a:solidFill>
                  <a:srgbClr val="FFFFFF"/>
                </a:solidFill>
                <a:latin typeface="+mn-lt"/>
              </a:rPr>
              <a:t>kuvvet doğuracak</a:t>
            </a:r>
          </a:p>
          <a:p>
            <a:pPr lvl="1" algn="l"/>
            <a:r>
              <a:rPr lang="tr-TR" sz="1800" dirty="0">
                <a:solidFill>
                  <a:srgbClr val="FFFFFF"/>
                </a:solidFill>
                <a:latin typeface="+mn-lt"/>
              </a:rPr>
              <a:t>bir model…</a:t>
            </a:r>
            <a:endParaRPr lang="tr-TR" sz="1800" dirty="0">
              <a:latin typeface="+mn-lt"/>
            </a:endParaRP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6227763" y="404813"/>
            <a:ext cx="0" cy="8001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2986088" y="404813"/>
            <a:ext cx="0" cy="8001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684213" y="16764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3600" dirty="0">
                <a:latin typeface="+mj-lt"/>
              </a:rPr>
              <a:t>“Başarı İçin Birliktelik”</a:t>
            </a:r>
          </a:p>
          <a:p>
            <a:pPr algn="ctr"/>
            <a:r>
              <a:rPr lang="tr-TR" sz="3600" dirty="0">
                <a:latin typeface="+mj-lt"/>
              </a:rPr>
              <a:t>Havacılık ve Uzay Kümelenmesi Derneği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533151" y="5733256"/>
            <a:ext cx="8215313" cy="79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tr-TR" sz="16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tr-TR" b="1" i="1" dirty="0">
                <a:solidFill>
                  <a:schemeClr val="tx1"/>
                </a:solidFill>
                <a:latin typeface="+mj-lt"/>
                <a:cs typeface="Calibri"/>
              </a:rPr>
              <a:t>04.04.2019</a:t>
            </a:r>
          </a:p>
          <a:p>
            <a:pPr algn="ctr"/>
            <a:r>
              <a:rPr lang="tr-TR" b="1" i="1" dirty="0">
                <a:solidFill>
                  <a:schemeClr val="tx1"/>
                </a:solidFill>
                <a:latin typeface="+mj-lt"/>
                <a:cs typeface="Calibri"/>
              </a:rPr>
              <a:t>Sürdürülebilir Havacılık Araştırmaları </a:t>
            </a:r>
            <a:r>
              <a:rPr lang="tr-TR" b="1" i="1" dirty="0" err="1">
                <a:solidFill>
                  <a:schemeClr val="tx1"/>
                </a:solidFill>
                <a:latin typeface="+mj-lt"/>
                <a:cs typeface="Calibri"/>
              </a:rPr>
              <a:t>Çalıştayı</a:t>
            </a:r>
            <a:endParaRPr lang="tr-TR" b="1" i="1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15" name="Picture 17" descr="C:\Users\zeynep\Desktop\CIZ4-1990-1_sasa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6021388"/>
            <a:ext cx="1343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http://www.hukd.org.tr/Upload/eacp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805488"/>
            <a:ext cx="13620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327103" y="5849762"/>
            <a:ext cx="6692994" cy="9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tr-TR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35" y="3203575"/>
            <a:ext cx="2955755" cy="30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5" y="1533751"/>
            <a:ext cx="9129395" cy="4991593"/>
          </a:xfrm>
        </p:spPr>
        <p:txBody>
          <a:bodyPr/>
          <a:lstStyle/>
          <a:p>
            <a:pPr>
              <a:lnSpc>
                <a:spcPct val="120000"/>
              </a:lnSpc>
              <a:tabLst>
                <a:tab pos="361950" algn="l"/>
              </a:tabLst>
              <a:defRPr/>
            </a:pPr>
            <a:r>
              <a:rPr lang="tr-TR" sz="1600" dirty="0"/>
              <a:t>7.ÇP Leonardo da Vinci (</a:t>
            </a:r>
            <a:r>
              <a:rPr lang="tr-TR" sz="1600" dirty="0" err="1"/>
              <a:t>LdV</a:t>
            </a:r>
            <a:r>
              <a:rPr lang="tr-TR" sz="1600" dirty="0"/>
              <a:t>) Ortaklıklar Projesi- Havacılıkta mesleki eğitim - </a:t>
            </a:r>
            <a:r>
              <a:rPr lang="tr-TR" sz="1600" b="1" i="1" dirty="0">
                <a:highlight>
                  <a:srgbClr val="FFCC69"/>
                </a:highlight>
              </a:rPr>
              <a:t>Tamamlandı</a:t>
            </a:r>
            <a:endParaRPr lang="tr-TR" sz="1600" dirty="0">
              <a:highlight>
                <a:srgbClr val="FFCC69"/>
              </a:highlight>
            </a:endParaRPr>
          </a:p>
          <a:p>
            <a:pPr>
              <a:lnSpc>
                <a:spcPct val="120000"/>
              </a:lnSpc>
              <a:tabLst>
                <a:tab pos="361950" algn="l"/>
              </a:tabLst>
              <a:defRPr/>
            </a:pPr>
            <a:r>
              <a:rPr lang="en-US" sz="1600" dirty="0"/>
              <a:t>ERASMUS+</a:t>
            </a:r>
            <a:r>
              <a:rPr lang="tr-TR" sz="1600" dirty="0"/>
              <a:t> </a:t>
            </a:r>
            <a:r>
              <a:rPr lang="en-US" sz="1600" dirty="0"/>
              <a:t>– High Performance Work Practices for Competitive SME’s in aviation sector </a:t>
            </a:r>
            <a:r>
              <a:rPr lang="tr-TR" sz="1600" dirty="0"/>
              <a:t>– </a:t>
            </a:r>
            <a:r>
              <a:rPr lang="tr-TR" sz="1600" dirty="0" err="1"/>
              <a:t>Hipair</a:t>
            </a:r>
            <a:r>
              <a:rPr lang="tr-TR" sz="1600" dirty="0"/>
              <a:t> </a:t>
            </a:r>
            <a:r>
              <a:rPr lang="en-US" sz="1600" dirty="0"/>
              <a:t>– </a:t>
            </a:r>
            <a:r>
              <a:rPr lang="tr-TR" sz="1600" b="1" i="1" dirty="0">
                <a:highlight>
                  <a:srgbClr val="FFCC69"/>
                </a:highlight>
              </a:rPr>
              <a:t>Tamamlandı</a:t>
            </a:r>
            <a:endParaRPr lang="en-US" sz="1600" b="1" i="1" dirty="0">
              <a:highlight>
                <a:srgbClr val="FFCC69"/>
              </a:highlight>
            </a:endParaRPr>
          </a:p>
          <a:p>
            <a:pPr>
              <a:lnSpc>
                <a:spcPct val="120000"/>
              </a:lnSpc>
              <a:tabLst>
                <a:tab pos="361950" algn="l"/>
              </a:tabLst>
              <a:defRPr/>
            </a:pPr>
            <a:r>
              <a:rPr lang="en-US" sz="1600" dirty="0"/>
              <a:t>ABROAD Project (EACP) – </a:t>
            </a:r>
            <a:r>
              <a:rPr lang="en-US" sz="1600" dirty="0" err="1"/>
              <a:t>Affilliated</a:t>
            </a:r>
            <a:r>
              <a:rPr lang="en-US" sz="1600" dirty="0"/>
              <a:t> Partner – </a:t>
            </a:r>
            <a:r>
              <a:rPr lang="tr-TR" sz="1600" b="1" i="1" dirty="0">
                <a:highlight>
                  <a:srgbClr val="FFCC69"/>
                </a:highlight>
              </a:rPr>
              <a:t>Tamamlandı</a:t>
            </a:r>
          </a:p>
          <a:p>
            <a:pPr>
              <a:lnSpc>
                <a:spcPct val="120000"/>
              </a:lnSpc>
              <a:tabLst>
                <a:tab pos="361950" algn="l"/>
              </a:tabLst>
              <a:defRPr/>
            </a:pPr>
            <a:r>
              <a:rPr lang="en-US" sz="1600" dirty="0"/>
              <a:t>Soft Skills 4.0 for the Aerospace Industry</a:t>
            </a:r>
            <a:r>
              <a:rPr lang="tr-TR" sz="1600" dirty="0"/>
              <a:t> – </a:t>
            </a:r>
            <a:r>
              <a:rPr lang="tr-TR" sz="1600" dirty="0" err="1"/>
              <a:t>Sky</a:t>
            </a:r>
            <a:r>
              <a:rPr lang="tr-TR" sz="1600" dirty="0"/>
              <a:t> 4.0 </a:t>
            </a:r>
            <a:r>
              <a:rPr lang="tr-TR" sz="1600" b="1" i="1" dirty="0"/>
              <a:t>– </a:t>
            </a:r>
            <a:r>
              <a:rPr lang="tr-TR" sz="1600" b="1" i="1" dirty="0">
                <a:highlight>
                  <a:srgbClr val="FFCC69"/>
                </a:highlight>
              </a:rPr>
              <a:t>Yeni Başladı</a:t>
            </a:r>
          </a:p>
          <a:p>
            <a:pPr>
              <a:lnSpc>
                <a:spcPct val="120000"/>
              </a:lnSpc>
              <a:tabLst>
                <a:tab pos="361950" algn="l"/>
              </a:tabLst>
              <a:defRPr/>
            </a:pPr>
            <a:r>
              <a:rPr lang="tr-TR" sz="1600" dirty="0"/>
              <a:t>Eğitim, Danışmanlık, Uluslararası Faaliyetlerinin Ticaret Bakanlığınca % 75 oranında desteklendiği «Uluslararası Rekabetçiliğin Geliştirilmesi – UR-GE Projesi) – </a:t>
            </a:r>
            <a:r>
              <a:rPr lang="tr-TR" sz="1600" b="1" i="1" dirty="0">
                <a:highlight>
                  <a:srgbClr val="FFCC69"/>
                </a:highlight>
              </a:rPr>
              <a:t>Sürdürülüyor</a:t>
            </a:r>
          </a:p>
          <a:p>
            <a:pPr marL="0" indent="0">
              <a:lnSpc>
                <a:spcPct val="120000"/>
              </a:lnSpc>
              <a:buNone/>
              <a:tabLst>
                <a:tab pos="361950" algn="l"/>
              </a:tabLst>
              <a:defRPr/>
            </a:pPr>
            <a:r>
              <a:rPr lang="tr-TR" sz="2000" b="1" dirty="0"/>
              <a:t>Organizasyonlar:</a:t>
            </a:r>
          </a:p>
          <a:p>
            <a:pPr>
              <a:lnSpc>
                <a:spcPct val="120000"/>
              </a:lnSpc>
              <a:tabLst>
                <a:tab pos="361950" algn="l"/>
              </a:tabLst>
              <a:defRPr/>
            </a:pPr>
            <a:r>
              <a:rPr lang="tr-TR" sz="1600" dirty="0"/>
              <a:t>Hollanda Yatırım Ajansı ve Hollanda İnovasyon Ağı ile HUKD tarafından düzenlenen «Advanced </a:t>
            </a:r>
            <a:r>
              <a:rPr lang="tr-TR" sz="1600" dirty="0" err="1"/>
              <a:t>Materials</a:t>
            </a:r>
            <a:r>
              <a:rPr lang="tr-TR" sz="1600" dirty="0"/>
              <a:t>: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Future</a:t>
            </a:r>
            <a:r>
              <a:rPr lang="tr-TR" sz="1600" dirty="0"/>
              <a:t> Of </a:t>
            </a:r>
            <a:r>
              <a:rPr lang="tr-TR" sz="1600" dirty="0" err="1"/>
              <a:t>Composites</a:t>
            </a:r>
            <a:r>
              <a:rPr lang="tr-TR" sz="1600" dirty="0"/>
              <a:t> in </a:t>
            </a:r>
            <a:r>
              <a:rPr lang="tr-TR" sz="1600" dirty="0" err="1"/>
              <a:t>Aviation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Automotive </a:t>
            </a:r>
            <a:r>
              <a:rPr lang="tr-TR" sz="1600" dirty="0" err="1"/>
              <a:t>Industry</a:t>
            </a:r>
            <a:r>
              <a:rPr lang="tr-TR" sz="1600" dirty="0"/>
              <a:t>»</a:t>
            </a:r>
          </a:p>
          <a:p>
            <a:pPr>
              <a:lnSpc>
                <a:spcPct val="120000"/>
              </a:lnSpc>
              <a:tabLst>
                <a:tab pos="361950" algn="l"/>
              </a:tabLst>
              <a:defRPr/>
            </a:pPr>
            <a:r>
              <a:rPr lang="tr-TR" sz="1600" dirty="0"/>
              <a:t>Ankara Şirket Ziyaretleri Organizasyonu II (19-20 Kasım 2018)</a:t>
            </a:r>
          </a:p>
          <a:p>
            <a:pPr>
              <a:lnSpc>
                <a:spcPct val="120000"/>
              </a:lnSpc>
              <a:tabLst>
                <a:tab pos="361950" algn="l"/>
              </a:tabLst>
              <a:defRPr/>
            </a:pPr>
            <a:r>
              <a:rPr lang="tr-TR" sz="1600" dirty="0"/>
              <a:t>Sürdürülebilir Havacılık Araştırmaları </a:t>
            </a:r>
            <a:r>
              <a:rPr lang="tr-TR" sz="1600" dirty="0" err="1"/>
              <a:t>Çalıştayı</a:t>
            </a:r>
            <a:r>
              <a:rPr lang="tr-TR" sz="1600" dirty="0"/>
              <a:t> -PLM/Ürün Yaşam Döngüsü Yönetimi – (04 Nisan 2019, Ege Üniversitesi (Atatürk Kültür Merkezi), İzmir)</a:t>
            </a:r>
          </a:p>
          <a:p>
            <a:pPr>
              <a:lnSpc>
                <a:spcPct val="120000"/>
              </a:lnSpc>
              <a:tabLst>
                <a:tab pos="361950" algn="l"/>
              </a:tabLst>
              <a:defRPr/>
            </a:pPr>
            <a:r>
              <a:rPr lang="tr-TR" sz="1600" b="1" dirty="0"/>
              <a:t>Uluslararası İş Birliği ile Savunma ve Havacılık Alanlarında Yerli ve Ulusal Endüstriyel Büyüme Konferansı (10-11 Ekim 2019, İzmir)</a:t>
            </a:r>
          </a:p>
          <a:p>
            <a:pPr>
              <a:lnSpc>
                <a:spcPct val="120000"/>
              </a:lnSpc>
              <a:tabLst>
                <a:tab pos="361950" algn="l"/>
              </a:tabLst>
              <a:defRPr/>
            </a:pPr>
            <a:endParaRPr lang="tr-TR" sz="1600" b="1" i="1" dirty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400" dirty="0">
                <a:solidFill>
                  <a:schemeClr val="bg1"/>
                </a:solidFill>
                <a:latin typeface="+mj-lt"/>
              </a:rPr>
              <a:t>HAVACILIK VE UZAY KÜMELENMESİ DERNEĞİ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48679"/>
            <a:ext cx="7010400" cy="792089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361950" algn="l"/>
              </a:tabLst>
            </a:pPr>
            <a:r>
              <a:rPr lang="tr-TR" altLang="tr-TR" sz="3600" b="1" dirty="0"/>
              <a:t>Projeler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" y="190500"/>
            <a:ext cx="1368900" cy="1404000"/>
          </a:xfrm>
          <a:prstGeom prst="rect">
            <a:avLst/>
          </a:prstGeom>
        </p:spPr>
      </p:pic>
      <p:sp>
        <p:nvSpPr>
          <p:cNvPr id="9" name="7 Slayt Numarası Yer Tutucusu"/>
          <p:cNvSpPr txBox="1">
            <a:spLocks/>
          </p:cNvSpPr>
          <p:nvPr/>
        </p:nvSpPr>
        <p:spPr bwMode="auto">
          <a:xfrm>
            <a:off x="8172400" y="6093296"/>
            <a:ext cx="9731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fld id="{279E0585-F66F-49CB-9DE6-8641ECE85946}" type="slidenum">
              <a:rPr lang="tr-TR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10</a:t>
            </a:fld>
            <a:endParaRPr lang="tr-T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03025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5" y="2570711"/>
            <a:ext cx="4738344" cy="707886"/>
          </a:xfr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4000" b="1" i="1" kern="1200" dirty="0">
                <a:ln w="10541" cmpd="sng">
                  <a:solidFill>
                    <a:schemeClr val="accent4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Teşekkür Ederiz…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413215"/>
            <a:ext cx="9144000" cy="4048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r-TR" dirty="0">
                <a:latin typeface="+mj-lt"/>
              </a:rPr>
              <a:t>HAVACILIK VE UZAY KÜMELENMESİ DERNEĞİ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3" y="39973"/>
            <a:ext cx="2548741" cy="2614093"/>
          </a:xfrm>
          <a:prstGeom prst="rect">
            <a:avLst/>
          </a:prstGeom>
        </p:spPr>
      </p:pic>
      <p:sp>
        <p:nvSpPr>
          <p:cNvPr id="8" name="7 Slayt Numarası Yer Tutucusu"/>
          <p:cNvSpPr txBox="1">
            <a:spLocks/>
          </p:cNvSpPr>
          <p:nvPr/>
        </p:nvSpPr>
        <p:spPr bwMode="auto">
          <a:xfrm>
            <a:off x="8172400" y="6093296"/>
            <a:ext cx="9731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fld id="{279E0585-F66F-49CB-9DE6-8641ECE85946}" type="slidenum">
              <a:rPr lang="tr-TR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11</a:t>
            </a:fld>
            <a:endParaRPr lang="tr-T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51AD931-304A-4BEC-B65C-039D3F215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3963816"/>
            <a:ext cx="892899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i="1" dirty="0">
                <a:ln w="10541" cmpd="sng">
                  <a:solidFill>
                    <a:schemeClr val="accent4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İrtibat Ofisi: Ege Serbest Bölgesi </a:t>
            </a:r>
          </a:p>
          <a:p>
            <a:pPr algn="ctr">
              <a:defRPr/>
            </a:pPr>
            <a:r>
              <a:rPr lang="tr-TR" sz="2000" i="1" kern="1200" dirty="0">
                <a:ln w="10541" cmpd="sng">
                  <a:solidFill>
                    <a:schemeClr val="accent4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Teknoloj</a:t>
            </a:r>
            <a:r>
              <a:rPr lang="tr-TR" sz="2000" i="1" dirty="0">
                <a:ln w="10541" cmpd="sng">
                  <a:solidFill>
                    <a:schemeClr val="accent4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 Merkezi Binası, Gaziemir/ İzmir</a:t>
            </a:r>
          </a:p>
          <a:p>
            <a:pPr algn="ctr">
              <a:defRPr/>
            </a:pPr>
            <a:r>
              <a:rPr lang="tr-TR" sz="1800" dirty="0">
                <a:ln w="10541" cmpd="sng">
                  <a:solidFill>
                    <a:schemeClr val="accent4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6"/>
                </a:solidFill>
                <a:ea typeface="ＭＳ Ｐゴシック" pitchFamily="34" charset="-128"/>
                <a:cs typeface="Arial" pitchFamily="34" charset="0"/>
                <a:hlinkClick r:id="rId3"/>
              </a:rPr>
              <a:t>www.hukd.org.tr</a:t>
            </a:r>
            <a:endParaRPr lang="tr-TR" sz="1800" dirty="0">
              <a:ln w="10541" cmpd="sng">
                <a:solidFill>
                  <a:schemeClr val="accent4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6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tr-TR" sz="1800" dirty="0">
                <a:ln w="10541" cmpd="sng">
                  <a:solidFill>
                    <a:schemeClr val="accent4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6"/>
                </a:solidFill>
                <a:ea typeface="ＭＳ Ｐゴシック" pitchFamily="34" charset="-128"/>
                <a:cs typeface="Arial" pitchFamily="34" charset="0"/>
                <a:hlinkClick r:id="rId4"/>
              </a:rPr>
              <a:t>İnfo@hukd.org.tr</a:t>
            </a:r>
            <a:endParaRPr lang="tr-TR" sz="1800" dirty="0">
              <a:ln w="10541" cmpd="sng">
                <a:solidFill>
                  <a:schemeClr val="accent4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6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endParaRPr lang="tr-TR" sz="1800" dirty="0">
              <a:ln w="10541" cmpd="sng">
                <a:solidFill>
                  <a:schemeClr val="accent4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6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endParaRPr lang="tr-TR" sz="2000" i="1" dirty="0">
              <a:ln w="10541" cmpd="sng">
                <a:solidFill>
                  <a:schemeClr val="accent4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endParaRPr lang="tr-TR" sz="4000" b="1" i="1" kern="1200" dirty="0">
              <a:ln w="10541" cmpd="sng">
                <a:solidFill>
                  <a:schemeClr val="accent4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B435AEF3-5739-45B8-95AC-B0B07F6017F4}"/>
              </a:ext>
            </a:extLst>
          </p:cNvPr>
          <p:cNvCxnSpPr>
            <a:cxnSpLocks/>
          </p:cNvCxnSpPr>
          <p:nvPr/>
        </p:nvCxnSpPr>
        <p:spPr bwMode="auto">
          <a:xfrm>
            <a:off x="0" y="3429000"/>
            <a:ext cx="7596336" cy="0"/>
          </a:xfrm>
          <a:prstGeom prst="line">
            <a:avLst/>
          </a:prstGeom>
          <a:ln>
            <a:solidFill>
              <a:srgbClr val="FFCC69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2F31DCEC-CF55-4B75-BE2D-A140F2D76375}"/>
              </a:ext>
            </a:extLst>
          </p:cNvPr>
          <p:cNvCxnSpPr>
            <a:cxnSpLocks/>
          </p:cNvCxnSpPr>
          <p:nvPr/>
        </p:nvCxnSpPr>
        <p:spPr bwMode="auto">
          <a:xfrm>
            <a:off x="7785248" y="3429000"/>
            <a:ext cx="531168" cy="0"/>
          </a:xfrm>
          <a:prstGeom prst="line">
            <a:avLst/>
          </a:prstGeom>
          <a:ln>
            <a:solidFill>
              <a:srgbClr val="FFCC69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ADD850D6-CF55-460E-9E46-7AE6E4B9AB36}"/>
              </a:ext>
            </a:extLst>
          </p:cNvPr>
          <p:cNvCxnSpPr>
            <a:cxnSpLocks/>
          </p:cNvCxnSpPr>
          <p:nvPr/>
        </p:nvCxnSpPr>
        <p:spPr bwMode="auto">
          <a:xfrm>
            <a:off x="8441704" y="3429000"/>
            <a:ext cx="378768" cy="0"/>
          </a:xfrm>
          <a:prstGeom prst="line">
            <a:avLst/>
          </a:prstGeom>
          <a:ln>
            <a:solidFill>
              <a:srgbClr val="FFCC69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001305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17675"/>
            <a:ext cx="8453824" cy="459164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SzPct val="120000"/>
              <a:buFont typeface="Wingdings" charset="2"/>
              <a:buChar char="ü"/>
              <a:tabLst>
                <a:tab pos="361950" algn="l"/>
              </a:tabLst>
              <a:defRPr/>
            </a:pPr>
            <a:r>
              <a:rPr lang="tr-TR" sz="1600" dirty="0"/>
              <a:t>Kuruluş: 28 Ocak 2010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SzPct val="120000"/>
              <a:buFont typeface="Wingdings" charset="2"/>
              <a:buChar char="ü"/>
              <a:tabLst>
                <a:tab pos="361950" algn="l"/>
              </a:tabLst>
              <a:defRPr/>
            </a:pPr>
            <a:r>
              <a:rPr lang="tr-TR" sz="1600" dirty="0"/>
              <a:t>ESBAŞ ve </a:t>
            </a:r>
            <a:r>
              <a:rPr lang="tr-TR" sz="1600" dirty="0" err="1"/>
              <a:t>EGEV’in</a:t>
            </a:r>
            <a:r>
              <a:rPr lang="tr-TR" sz="1600" dirty="0"/>
              <a:t> girişimleri ile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SzPct val="120000"/>
              <a:buFont typeface="Wingdings" charset="2"/>
              <a:buChar char="ü"/>
              <a:tabLst>
                <a:tab pos="361950" algn="l"/>
              </a:tabLst>
              <a:defRPr/>
            </a:pPr>
            <a:r>
              <a:rPr lang="tr-TR" sz="1600" dirty="0"/>
              <a:t>Kurucu üyeler: Üniversite Temsilcileri, Organize Sanayi Bölgeleri, Sanayi Odaları, Yerel Yönetim Temsilcileri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SzPct val="120000"/>
              <a:buNone/>
              <a:tabLst>
                <a:tab pos="361950" algn="l"/>
              </a:tabLst>
              <a:defRPr/>
            </a:pPr>
            <a:endParaRPr lang="tr-TR" sz="2000" b="1" dirty="0"/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SzPct val="120000"/>
              <a:buNone/>
              <a:tabLst>
                <a:tab pos="361950" algn="l"/>
              </a:tabLst>
              <a:defRPr/>
            </a:pPr>
            <a:r>
              <a:rPr lang="tr-TR" sz="2000" b="1" dirty="0"/>
              <a:t>Havacılık ve Uzay Kümelenmesi Derneği:</a:t>
            </a:r>
            <a:endParaRPr lang="en-US" sz="2000" b="1" dirty="0"/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SzPct val="120000"/>
              <a:buFont typeface="Wingdings" charset="2"/>
              <a:buChar char="ü"/>
              <a:tabLst>
                <a:tab pos="361950" algn="l"/>
              </a:tabLst>
              <a:defRPr/>
            </a:pPr>
            <a:r>
              <a:rPr lang="tr-TR" sz="1600" dirty="0"/>
              <a:t>Türkiye’de kurulan </a:t>
            </a:r>
            <a:r>
              <a:rPr lang="tr-TR" sz="1600" b="1" dirty="0"/>
              <a:t>ilk</a:t>
            </a:r>
            <a:r>
              <a:rPr lang="tr-TR" sz="1600" dirty="0"/>
              <a:t> «Havacılık Kümelenmesi»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SzPct val="120000"/>
              <a:buFont typeface="Wingdings" charset="2"/>
              <a:buChar char="ü"/>
              <a:tabLst>
                <a:tab pos="361950" algn="l"/>
              </a:tabLst>
              <a:defRPr/>
            </a:pPr>
            <a:r>
              <a:rPr lang="tr-TR" sz="1600" b="1" dirty="0"/>
              <a:t>Kar Amacı Gütmeyen </a:t>
            </a:r>
            <a:r>
              <a:rPr lang="tr-TR" sz="1600" dirty="0"/>
              <a:t>bir Sivil Toplum Kuruluşu</a:t>
            </a:r>
            <a:endParaRPr lang="en-US" sz="1600" dirty="0"/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SzPct val="120000"/>
              <a:buFont typeface="Wingdings" charset="2"/>
              <a:buChar char="ü"/>
              <a:tabLst>
                <a:tab pos="361950" algn="l"/>
              </a:tabLst>
              <a:defRPr/>
            </a:pPr>
            <a:r>
              <a:rPr lang="tr-TR" sz="1600" dirty="0"/>
              <a:t>Maddi ve İdari olarak üst kuruluş/ kurum bağlantısı olmayan özerk bir tüzel kişilik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SzPct val="120000"/>
              <a:buFont typeface="Wingdings" charset="2"/>
              <a:buChar char="ü"/>
              <a:tabLst>
                <a:tab pos="361950" algn="l"/>
              </a:tabLst>
              <a:defRPr/>
            </a:pPr>
            <a:r>
              <a:rPr lang="tr-TR" sz="1600" dirty="0"/>
              <a:t>Gelirleri: Üye Aidatları, Bağışlar, Proje Destekleri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SzPct val="120000"/>
              <a:buFont typeface="Wingdings" charset="2"/>
              <a:buChar char="ü"/>
              <a:tabLst>
                <a:tab pos="361950" algn="l"/>
              </a:tabLst>
              <a:defRPr/>
            </a:pPr>
            <a:r>
              <a:rPr lang="tr-TR" sz="1600" dirty="0"/>
              <a:t>Yapısı kuruluşu itibari ile ulusal</a:t>
            </a:r>
            <a:endParaRPr lang="en-US" sz="1600" dirty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400" dirty="0">
                <a:solidFill>
                  <a:schemeClr val="bg1"/>
                </a:solidFill>
                <a:latin typeface="+mj-lt"/>
              </a:rPr>
              <a:t>HAVACILIK VE UZAY KÜMELENMESİ DERNEĞİ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1"/>
            <a:ext cx="7010400" cy="140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361950" algn="l"/>
              </a:tabLst>
            </a:pPr>
            <a:r>
              <a:rPr lang="tr-TR" altLang="tr-TR" sz="3600" b="1" dirty="0" err="1"/>
              <a:t>HUKD’un</a:t>
            </a:r>
            <a:r>
              <a:rPr lang="tr-TR" altLang="tr-TR" sz="3600" b="1" dirty="0"/>
              <a:t> Yapısı</a:t>
            </a:r>
            <a:endParaRPr lang="tr-TR" altLang="tr-TR" sz="2800" b="1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2400" y="6093296"/>
            <a:ext cx="973110" cy="360040"/>
          </a:xfrm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279E0585-F66F-49CB-9DE6-8641ECE85946}" type="slidenum">
              <a:rPr lang="tr-TR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2</a:t>
            </a:fld>
            <a:endParaRPr lang="tr-T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" y="190500"/>
            <a:ext cx="13689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800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400" dirty="0">
                <a:solidFill>
                  <a:schemeClr val="bg1"/>
                </a:solidFill>
                <a:latin typeface="+mj-lt"/>
              </a:rPr>
              <a:t>HAVACILIK VE UZAY KÜMELENMESİ DERNEĞİ</a:t>
            </a:r>
          </a:p>
        </p:txBody>
      </p:sp>
      <p:sp>
        <p:nvSpPr>
          <p:cNvPr id="23559" name="Metin kutusu 15"/>
          <p:cNvSpPr txBox="1">
            <a:spLocks noChangeArrowheads="1"/>
          </p:cNvSpPr>
          <p:nvPr/>
        </p:nvSpPr>
        <p:spPr bwMode="auto">
          <a:xfrm>
            <a:off x="7533970" y="3234127"/>
            <a:ext cx="1449245" cy="43088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 i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tr-TR" altLang="tr-TR" sz="1050" dirty="0"/>
              <a:t>Zeynep Üçok Zor</a:t>
            </a:r>
          </a:p>
          <a:p>
            <a:pPr algn="ctr"/>
            <a:r>
              <a:rPr lang="tr-TR" altLang="tr-TR" sz="1050" dirty="0"/>
              <a:t>Koordinatör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17" t="44750" r="31533" b="43423"/>
          <a:stretch/>
        </p:blipFill>
        <p:spPr>
          <a:xfrm>
            <a:off x="6876255" y="3068960"/>
            <a:ext cx="562345" cy="7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" y="44776"/>
            <a:ext cx="1333800" cy="1368000"/>
          </a:xfrm>
          <a:prstGeom prst="rect">
            <a:avLst/>
          </a:prstGeom>
        </p:spPr>
      </p:pic>
      <p:sp>
        <p:nvSpPr>
          <p:cNvPr id="11" name="7 Slayt Numarası Yer Tutucusu"/>
          <p:cNvSpPr txBox="1">
            <a:spLocks/>
          </p:cNvSpPr>
          <p:nvPr/>
        </p:nvSpPr>
        <p:spPr bwMode="auto">
          <a:xfrm>
            <a:off x="8172400" y="6093296"/>
            <a:ext cx="9731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fld id="{279E0585-F66F-49CB-9DE6-8641ECE85946}" type="slidenum">
              <a:rPr lang="tr-TR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3</a:t>
            </a:fld>
            <a:endParaRPr lang="tr-T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01D1BAD-D6CB-4DA3-96E3-357A6EC1F0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47"/>
          <a:stretch/>
        </p:blipFill>
        <p:spPr>
          <a:xfrm>
            <a:off x="2460442" y="6102"/>
            <a:ext cx="4055774" cy="64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37263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 bwMode="auto">
          <a:xfrm>
            <a:off x="5805488" y="3268663"/>
            <a:ext cx="3746500" cy="33686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tr-TR"/>
          </a:p>
        </p:txBody>
      </p:sp>
      <p:sp>
        <p:nvSpPr>
          <p:cNvPr id="26" name="Oval 25"/>
          <p:cNvSpPr/>
          <p:nvPr/>
        </p:nvSpPr>
        <p:spPr bwMode="auto">
          <a:xfrm>
            <a:off x="6203950" y="654050"/>
            <a:ext cx="3227388" cy="30019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tr-TR"/>
          </a:p>
        </p:txBody>
      </p:sp>
      <p:sp>
        <p:nvSpPr>
          <p:cNvPr id="20" name="Oval 19"/>
          <p:cNvSpPr/>
          <p:nvPr/>
        </p:nvSpPr>
        <p:spPr bwMode="auto">
          <a:xfrm>
            <a:off x="-595314" y="1988840"/>
            <a:ext cx="3439121" cy="3366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60403"/>
            <a:ext cx="1439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54890" y="938529"/>
            <a:ext cx="3665538" cy="565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003399"/>
                </a:solidFill>
                <a:latin typeface="+mn-lt"/>
              </a:rPr>
              <a:t> </a:t>
            </a:r>
            <a:r>
              <a:rPr lang="tr-TR" sz="1600" b="1" dirty="0">
                <a:solidFill>
                  <a:srgbClr val="003399"/>
                </a:solidFill>
                <a:latin typeface="+mn-lt"/>
              </a:rPr>
              <a:t>KOBİ’lerin Havacılık ve Savunma Sanayiine katkısının artırılmasına yardımcı olma çalışmaları</a:t>
            </a:r>
            <a:endParaRPr lang="tr-TR" sz="1600" b="1" dirty="0">
              <a:solidFill>
                <a:schemeClr val="tx2"/>
              </a:solidFill>
              <a:latin typeface="+mn-lt"/>
            </a:endParaRP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+mn-lt"/>
              </a:rPr>
              <a:t>Eğitimler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+mn-lt"/>
              </a:rPr>
              <a:t>Sertifikalandırma prosedürünün desteklenmesi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rgbClr val="003399"/>
                </a:solidFill>
                <a:latin typeface="+mn-lt"/>
              </a:rPr>
              <a:t>Pazarlama destekleri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rgbClr val="003399"/>
                </a:solidFill>
                <a:latin typeface="+mn-lt"/>
              </a:rPr>
              <a:t>Bilgi akışı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tr-TR" sz="1600" b="1" dirty="0">
                <a:solidFill>
                  <a:schemeClr val="tx2"/>
                </a:solidFill>
                <a:latin typeface="Arial" panose="020B0604020202020204" pitchFamily="34" charset="0"/>
              </a:rPr>
              <a:t>Üniversite ve araştırma kurumları ile sanayiinin entegrasyonu çalışmaları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Yönetimde akademik üyeler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Üniversite etkinliklerinin desteklenmesi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Aralarındaki iletişim ağının desteklenmesi</a:t>
            </a:r>
          </a:p>
          <a:p>
            <a:pPr marL="285750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tr-TR" sz="1600" b="1" dirty="0">
                <a:solidFill>
                  <a:schemeClr val="tx2"/>
                </a:solidFill>
                <a:latin typeface="Arial" panose="020B0604020202020204" pitchFamily="34" charset="0"/>
              </a:rPr>
              <a:t>Proje Yönetimi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AB tarafından fonlanan projeler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Ticaret Bakanlığı’nca fonlanan projeler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DB638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tr-TR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DB638"/>
              </a:buClr>
              <a:buSzPct val="120000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25609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400" dirty="0">
                <a:solidFill>
                  <a:schemeClr val="bg1"/>
                </a:solidFill>
                <a:latin typeface="+mj-lt"/>
              </a:rPr>
              <a:t>HAVACILIK VE UZAY KÜMELENMESİ DERNEĞİ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103"/>
            <a:ext cx="16271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188" y="3401338"/>
            <a:ext cx="2028825" cy="1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Düz Ok Bağlayıcısı 17"/>
          <p:cNvCxnSpPr>
            <a:cxnSpLocks/>
          </p:cNvCxnSpPr>
          <p:nvPr/>
        </p:nvCxnSpPr>
        <p:spPr bwMode="auto">
          <a:xfrm flipH="1">
            <a:off x="1958979" y="2928790"/>
            <a:ext cx="1283290" cy="56847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cxnSpLocks/>
          </p:cNvCxnSpPr>
          <p:nvPr/>
        </p:nvCxnSpPr>
        <p:spPr bwMode="auto">
          <a:xfrm>
            <a:off x="5554661" y="4427539"/>
            <a:ext cx="1121662" cy="40953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05" y="3877965"/>
            <a:ext cx="1431784" cy="936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7965"/>
            <a:ext cx="1695451" cy="127158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1" y="5037477"/>
            <a:ext cx="1736725" cy="1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" y="190500"/>
            <a:ext cx="1368900" cy="1404000"/>
          </a:xfrm>
          <a:prstGeom prst="rect">
            <a:avLst/>
          </a:prstGeom>
        </p:spPr>
      </p:pic>
      <p:sp>
        <p:nvSpPr>
          <p:cNvPr id="29" name="7 Slayt Numarası Yer Tutucusu"/>
          <p:cNvSpPr txBox="1">
            <a:spLocks/>
          </p:cNvSpPr>
          <p:nvPr/>
        </p:nvSpPr>
        <p:spPr bwMode="auto">
          <a:xfrm>
            <a:off x="8172400" y="6093296"/>
            <a:ext cx="9731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fld id="{279E0585-F66F-49CB-9DE6-8641ECE85946}" type="slidenum">
              <a:rPr lang="tr-TR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4</a:t>
            </a:fld>
            <a:endParaRPr lang="tr-T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408" y="168969"/>
            <a:ext cx="7010400" cy="933303"/>
          </a:xfrm>
        </p:spPr>
        <p:txBody>
          <a:bodyPr/>
          <a:lstStyle/>
          <a:p>
            <a:pPr eaLnBrk="1" hangingPunct="1"/>
            <a:r>
              <a:rPr lang="tr-TR" sz="36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Genel Olarak HUKD Ne Yapar?</a:t>
            </a:r>
            <a:endParaRPr lang="tr-TR" altLang="tr-TR" sz="3600" b="1" dirty="0">
              <a:latin typeface="Century Gothic" panose="020B0502020202020204" pitchFamily="34" charset="0"/>
            </a:endParaRPr>
          </a:p>
        </p:txBody>
      </p:sp>
      <p:pic>
        <p:nvPicPr>
          <p:cNvPr id="25" name="Resim 13" descr="doğa içeren bir resim&#10;&#10;Çok yüksek güvenilirlikle oluşturulmuş açıklama">
            <a:extLst>
              <a:ext uri="{FF2B5EF4-FFF2-40B4-BE49-F238E27FC236}">
                <a16:creationId xmlns:a16="http://schemas.microsoft.com/office/drawing/2014/main" id="{56444155-5745-428C-B9CD-6DD07D7C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275263"/>
            <a:ext cx="23463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00520995-7D71-46B5-98C4-40EFEB5FF0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90403" y="4155752"/>
            <a:ext cx="1817688" cy="12604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Resim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46" y="4499588"/>
            <a:ext cx="1125537" cy="162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420BCB3D-E9DE-4F23-8CB9-AF3778096FB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52576" y="5715472"/>
            <a:ext cx="1651491" cy="323378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Resim 10" descr="tablo, kişi, iç mekan, pencere içeren bir resim&#10;&#10;Çok yüksek güvenilirlikle oluşturulmuş açıklama">
            <a:extLst>
              <a:ext uri="{FF2B5EF4-FFF2-40B4-BE49-F238E27FC236}">
                <a16:creationId xmlns:a16="http://schemas.microsoft.com/office/drawing/2014/main" id="{64120AA0-7F82-4AF4-842F-C03C14D4CDC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09" y="1961338"/>
            <a:ext cx="2432000" cy="136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87" y="964055"/>
            <a:ext cx="16843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39488F2-8389-4B95-BE7D-EA57C7297B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1849" y="6063781"/>
            <a:ext cx="1135200" cy="628024"/>
          </a:xfrm>
          <a:prstGeom prst="rect">
            <a:avLst/>
          </a:prstGeom>
        </p:spPr>
      </p:pic>
      <p:cxnSp>
        <p:nvCxnSpPr>
          <p:cNvPr id="13" name="Düz Ok Bağlayıcısı 12"/>
          <p:cNvCxnSpPr>
            <a:cxnSpLocks/>
          </p:cNvCxnSpPr>
          <p:nvPr/>
        </p:nvCxnSpPr>
        <p:spPr bwMode="auto">
          <a:xfrm>
            <a:off x="4515148" y="1785220"/>
            <a:ext cx="2577802" cy="56428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72815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 bwMode="auto">
          <a:xfrm>
            <a:off x="5927668" y="3254714"/>
            <a:ext cx="3417547" cy="32615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tr-TR"/>
          </a:p>
        </p:txBody>
      </p:sp>
      <p:sp>
        <p:nvSpPr>
          <p:cNvPr id="14" name="Oval 13"/>
          <p:cNvSpPr/>
          <p:nvPr/>
        </p:nvSpPr>
        <p:spPr bwMode="auto">
          <a:xfrm>
            <a:off x="-71438" y="1157288"/>
            <a:ext cx="3032126" cy="2981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tr-TR"/>
          </a:p>
        </p:txBody>
      </p:sp>
      <p:pic>
        <p:nvPicPr>
          <p:cNvPr id="13" name="Picture 9" descr="C:\Users\zeynep\Documents\HUKD\Faliyetler\Bremen Invest\DSC_1784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7" y="1321982"/>
            <a:ext cx="2522537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 bwMode="auto">
          <a:xfrm>
            <a:off x="182562" y="3710595"/>
            <a:ext cx="2832467" cy="27632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tr-TR" dirty="0"/>
          </a:p>
        </p:txBody>
      </p:sp>
      <p:sp>
        <p:nvSpPr>
          <p:cNvPr id="2" name="Oval 1"/>
          <p:cNvSpPr/>
          <p:nvPr/>
        </p:nvSpPr>
        <p:spPr bwMode="auto">
          <a:xfrm>
            <a:off x="5914770" y="646860"/>
            <a:ext cx="3615484" cy="3517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tr-TR"/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400" dirty="0">
                <a:solidFill>
                  <a:schemeClr val="bg1"/>
                </a:solidFill>
                <a:latin typeface="+mj-lt"/>
              </a:rPr>
              <a:t>HAVACILIK VE UZAY KÜMELENMESİ DERNEĞİ</a:t>
            </a:r>
          </a:p>
        </p:txBody>
      </p:sp>
      <p:sp>
        <p:nvSpPr>
          <p:cNvPr id="2765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408" y="168969"/>
            <a:ext cx="7010400" cy="933303"/>
          </a:xfrm>
        </p:spPr>
        <p:txBody>
          <a:bodyPr/>
          <a:lstStyle/>
          <a:p>
            <a:pPr eaLnBrk="1" hangingPunct="1"/>
            <a:r>
              <a:rPr lang="tr-TR" sz="36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Genel Olarak HUKD Ne Yapar?</a:t>
            </a:r>
            <a:endParaRPr lang="tr-TR" altLang="tr-TR" sz="36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3" descr="6_ThirdDay (1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1318" y="945448"/>
            <a:ext cx="1878012" cy="125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 t="4327" r="26570" b="17722"/>
          <a:stretch>
            <a:fillRect/>
          </a:stretch>
        </p:blipFill>
        <p:spPr bwMode="auto">
          <a:xfrm>
            <a:off x="7400375" y="1352171"/>
            <a:ext cx="1696329" cy="119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/>
          <a:srcRect l="48297" t="4327" b="17722"/>
          <a:stretch>
            <a:fillRect/>
          </a:stretch>
        </p:blipFill>
        <p:spPr bwMode="auto">
          <a:xfrm>
            <a:off x="6411168" y="2072419"/>
            <a:ext cx="1473200" cy="147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Düz Ok Bağlayıcısı 14"/>
          <p:cNvCxnSpPr/>
          <p:nvPr/>
        </p:nvCxnSpPr>
        <p:spPr bwMode="auto">
          <a:xfrm flipV="1">
            <a:off x="5364088" y="2338471"/>
            <a:ext cx="1128898" cy="22643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3" y="2684794"/>
            <a:ext cx="2586461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Düz Ok Bağlayıcısı 16"/>
          <p:cNvCxnSpPr/>
          <p:nvPr/>
        </p:nvCxnSpPr>
        <p:spPr bwMode="auto">
          <a:xfrm flipH="1">
            <a:off x="2082645" y="2912463"/>
            <a:ext cx="1139024" cy="8134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19450" r="4349" b="12869"/>
          <a:stretch/>
        </p:blipFill>
        <p:spPr>
          <a:xfrm>
            <a:off x="6232245" y="3850349"/>
            <a:ext cx="2664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95" y="5219705"/>
            <a:ext cx="2337047" cy="11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Düz Ok Bağlayıcısı 22"/>
          <p:cNvCxnSpPr>
            <a:cxnSpLocks/>
          </p:cNvCxnSpPr>
          <p:nvPr/>
        </p:nvCxnSpPr>
        <p:spPr bwMode="auto">
          <a:xfrm>
            <a:off x="5436096" y="4509120"/>
            <a:ext cx="1728192" cy="67322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Resim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" y="190500"/>
            <a:ext cx="1368900" cy="1404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r="9914"/>
          <a:stretch/>
        </p:blipFill>
        <p:spPr>
          <a:xfrm>
            <a:off x="37495" y="3710595"/>
            <a:ext cx="1532258" cy="173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94" y="2631700"/>
            <a:ext cx="1602673" cy="1198800"/>
          </a:xfrm>
          <a:prstGeom prst="rect">
            <a:avLst/>
          </a:prstGeom>
        </p:spPr>
      </p:pic>
      <p:sp>
        <p:nvSpPr>
          <p:cNvPr id="27" name="7 Slayt Numarası Yer Tutucusu"/>
          <p:cNvSpPr txBox="1">
            <a:spLocks/>
          </p:cNvSpPr>
          <p:nvPr/>
        </p:nvSpPr>
        <p:spPr bwMode="auto">
          <a:xfrm>
            <a:off x="8172400" y="6093296"/>
            <a:ext cx="9731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fld id="{279E0585-F66F-49CB-9DE6-8641ECE85946}" type="slidenum">
              <a:rPr lang="tr-TR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5</a:t>
            </a:fld>
            <a:endParaRPr lang="tr-T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" name="Resim 4" descr="kişi, yer, iç mekan, bina içeren bir resim&#10;&#10;Çok yüksek güvenilirlikle oluşturulmuş açıklama">
            <a:extLst>
              <a:ext uri="{FF2B5EF4-FFF2-40B4-BE49-F238E27FC236}">
                <a16:creationId xmlns:a16="http://schemas.microsoft.com/office/drawing/2014/main" id="{AC8D92C1-FC48-4A54-A393-5902557E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8"/>
          <a:stretch>
            <a:fillRect/>
          </a:stretch>
        </p:blipFill>
        <p:spPr bwMode="auto">
          <a:xfrm>
            <a:off x="1391284" y="3981172"/>
            <a:ext cx="1634448" cy="179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1720" y="5310583"/>
            <a:ext cx="1155289" cy="153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Düz Ok Bağlayıcısı 18"/>
          <p:cNvCxnSpPr>
            <a:cxnSpLocks/>
            <a:endCxn id="3" idx="3"/>
          </p:cNvCxnSpPr>
          <p:nvPr/>
        </p:nvCxnSpPr>
        <p:spPr bwMode="auto">
          <a:xfrm flipH="1">
            <a:off x="2357009" y="5775606"/>
            <a:ext cx="983246" cy="30471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768235" y="1639136"/>
            <a:ext cx="3635368" cy="487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tr-TR" sz="1600" b="1" dirty="0">
                <a:solidFill>
                  <a:schemeClr val="tx2"/>
                </a:solidFill>
                <a:latin typeface="Arial" panose="020B0604020202020204" pitchFamily="34" charset="0"/>
              </a:rPr>
              <a:t>Uluslararası partnerler ile Ar-Ge ve Üretim alanlarında işbirliği fırsatları oluşturma çalışmaları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Kümelenmeler ile ortaklık çalışma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Delege Ziyaretleri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Networking çalışmaları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</a:rPr>
              <a:t>Sektörel</a:t>
            </a: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 gelişmeler ve </a:t>
            </a: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</a:rPr>
              <a:t>offset</a:t>
            </a: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 fırsatları konularında bilgi akışı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i="1" u="sng" dirty="0" err="1">
                <a:solidFill>
                  <a:schemeClr val="tx2"/>
                </a:solidFill>
                <a:latin typeface="Arial" panose="020B0604020202020204" pitchFamily="34" charset="0"/>
              </a:rPr>
              <a:t>Europen</a:t>
            </a:r>
            <a:r>
              <a:rPr lang="tr-TR" sz="1600" i="1" u="sng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tr-TR" sz="1600" i="1" u="sng" dirty="0" err="1">
                <a:solidFill>
                  <a:schemeClr val="tx2"/>
                </a:solidFill>
                <a:latin typeface="Arial" panose="020B0604020202020204" pitchFamily="34" charset="0"/>
              </a:rPr>
              <a:t>Aerospace</a:t>
            </a:r>
            <a:r>
              <a:rPr lang="tr-TR" sz="1600" i="1" u="sng" dirty="0">
                <a:solidFill>
                  <a:schemeClr val="tx2"/>
                </a:solidFill>
                <a:latin typeface="Arial" panose="020B0604020202020204" pitchFamily="34" charset="0"/>
              </a:rPr>
              <a:t> Cluster </a:t>
            </a:r>
            <a:r>
              <a:rPr lang="tr-TR" sz="1600" i="1" u="sng" dirty="0" err="1">
                <a:solidFill>
                  <a:schemeClr val="tx2"/>
                </a:solidFill>
                <a:latin typeface="Arial" panose="020B0604020202020204" pitchFamily="34" charset="0"/>
              </a:rPr>
              <a:t>Partnership</a:t>
            </a:r>
            <a:r>
              <a:rPr lang="tr-TR" sz="1600" i="1" u="sng" dirty="0">
                <a:solidFill>
                  <a:schemeClr val="tx2"/>
                </a:solidFill>
                <a:latin typeface="Arial" panose="020B0604020202020204" pitchFamily="34" charset="0"/>
              </a:rPr>
              <a:t> Üyeliği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Uluslararası Fuarlara Katılım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tr-TR" sz="1600" b="1" dirty="0">
                <a:solidFill>
                  <a:schemeClr val="tx2"/>
                </a:solidFill>
                <a:latin typeface="Arial" panose="020B0604020202020204" pitchFamily="34" charset="0"/>
              </a:rPr>
              <a:t>Mesleki eğitimin desteklenmesi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Ege Üniversitesi Havacılık Meslek Yüksekokulu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Uluslararası Staj Programları</a:t>
            </a:r>
          </a:p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DB63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Okuma Bursları, Destekler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EDB638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tr-TR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EDB638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tr-TR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EDB638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EDB638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tr-TR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EDB638"/>
              </a:buClr>
              <a:buSzPct val="120000"/>
              <a:defRPr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4544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7247" y="3275314"/>
            <a:ext cx="8893175" cy="1877709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EDC72C"/>
              </a:buClr>
              <a:buSzPct val="125000"/>
              <a:buBlip>
                <a:blip r:embed="rId3"/>
              </a:buBlip>
              <a:tabLst>
                <a:tab pos="361950" algn="l"/>
              </a:tabLst>
            </a:pPr>
            <a:r>
              <a:rPr lang="tr-TR" altLang="tr-TR" sz="1600" b="1" dirty="0">
                <a:ea typeface="MS PGothic" panose="020B0600070205080204" pitchFamily="34" charset="-128"/>
                <a:cs typeface="MS PGothic" charset="0"/>
              </a:rPr>
              <a:t>Toplam Sayı: 82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EDC72C"/>
              </a:buClr>
              <a:buSzPct val="125000"/>
              <a:buBlip>
                <a:blip r:embed="rId3"/>
              </a:buBlip>
              <a:tabLst>
                <a:tab pos="361950" algn="l"/>
              </a:tabLst>
            </a:pPr>
            <a:r>
              <a:rPr lang="tr-TR" altLang="tr-TR" sz="1400" b="1">
                <a:ea typeface="MS PGothic" panose="020B0600070205080204" pitchFamily="34" charset="-128"/>
                <a:cs typeface="MS PGothic" charset="0"/>
              </a:rPr>
              <a:t>52</a:t>
            </a:r>
            <a:r>
              <a:rPr lang="en-US" altLang="tr-TR" sz="1400" b="1"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tr-TR" altLang="tr-TR" sz="1400" b="1" dirty="0">
                <a:ea typeface="MS PGothic" panose="020B0600070205080204" pitchFamily="34" charset="-128"/>
                <a:cs typeface="MS PGothic" charset="0"/>
              </a:rPr>
              <a:t>Kurumsal Üye: 48 Firma + OSB’ler, Sanayi Odaları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EDC72C"/>
              </a:buClr>
              <a:buSzPct val="125000"/>
              <a:buBlip>
                <a:blip r:embed="rId3"/>
              </a:buBlip>
              <a:tabLst>
                <a:tab pos="361950" algn="l"/>
              </a:tabLst>
            </a:pPr>
            <a:r>
              <a:rPr lang="en-US" altLang="tr-TR" sz="1400" b="1" dirty="0">
                <a:ea typeface="MS PGothic" panose="020B0600070205080204" pitchFamily="34" charset="-128"/>
                <a:cs typeface="MS PGothic" charset="0"/>
              </a:rPr>
              <a:t>1</a:t>
            </a:r>
            <a:r>
              <a:rPr lang="tr-TR" altLang="tr-TR" sz="1400" b="1" dirty="0">
                <a:ea typeface="MS PGothic" panose="020B0600070205080204" pitchFamily="34" charset="-128"/>
                <a:cs typeface="MS PGothic" charset="0"/>
              </a:rPr>
              <a:t>6</a:t>
            </a:r>
            <a:r>
              <a:rPr lang="en-US" altLang="tr-TR" sz="1400" b="1" dirty="0"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tr-TR" altLang="tr-TR" sz="1400" b="1" dirty="0">
                <a:ea typeface="MS PGothic" panose="020B0600070205080204" pitchFamily="34" charset="-128"/>
                <a:cs typeface="MS PGothic" charset="0"/>
              </a:rPr>
              <a:t>Akademik Üye, 14</a:t>
            </a:r>
            <a:r>
              <a:rPr lang="en-US" altLang="tr-TR" sz="1400" b="1" dirty="0"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tr-TR" altLang="tr-TR" sz="1400" b="1" dirty="0">
                <a:ea typeface="MS PGothic" panose="020B0600070205080204" pitchFamily="34" charset="-128"/>
                <a:cs typeface="MS PGothic" charset="0"/>
              </a:rPr>
              <a:t>Bireysel Üye (Sektörde Deneyimli Kişiler)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EDC72C"/>
              </a:buClr>
              <a:buSzPct val="125000"/>
              <a:buBlip>
                <a:blip r:embed="rId3"/>
              </a:buBlip>
              <a:tabLst>
                <a:tab pos="361950" algn="l"/>
              </a:tabLst>
            </a:pPr>
            <a:r>
              <a:rPr lang="tr-TR" altLang="tr-TR" sz="1600" b="1" dirty="0">
                <a:ea typeface="MS PGothic" panose="020B0600070205080204" pitchFamily="34" charset="-128"/>
                <a:cs typeface="MS PGothic" charset="0"/>
              </a:rPr>
              <a:t>Ciro </a:t>
            </a:r>
            <a:r>
              <a:rPr lang="en-US" altLang="tr-TR" sz="1600" b="1" dirty="0">
                <a:ea typeface="MS PGothic" panose="020B0600070205080204" pitchFamily="34" charset="-128"/>
                <a:cs typeface="MS PGothic" charset="0"/>
              </a:rPr>
              <a:t>&gt; </a:t>
            </a:r>
            <a:r>
              <a:rPr lang="tr-TR" altLang="tr-TR" sz="1600" b="1" dirty="0">
                <a:ea typeface="MS PGothic" panose="020B0600070205080204" pitchFamily="34" charset="-128"/>
                <a:cs typeface="MS PGothic" charset="0"/>
              </a:rPr>
              <a:t>3 Milyar TL</a:t>
            </a:r>
            <a:r>
              <a:rPr lang="en-US" altLang="tr-TR" sz="1600" b="1" dirty="0">
                <a:ea typeface="MS PGothic" panose="020B0600070205080204" pitchFamily="34" charset="-128"/>
                <a:cs typeface="MS PGothic" charset="0"/>
              </a:rPr>
              <a:t> (201</a:t>
            </a:r>
            <a:r>
              <a:rPr lang="tr-TR" altLang="tr-TR" sz="1600" b="1" dirty="0">
                <a:ea typeface="MS PGothic" panose="020B0600070205080204" pitchFamily="34" charset="-128"/>
                <a:cs typeface="MS PGothic" charset="0"/>
              </a:rPr>
              <a:t>7</a:t>
            </a:r>
            <a:r>
              <a:rPr lang="en-US" altLang="tr-TR" sz="1600" b="1" dirty="0">
                <a:ea typeface="MS PGothic" panose="020B0600070205080204" pitchFamily="34" charset="-128"/>
                <a:cs typeface="MS PGothic" charset="0"/>
              </a:rPr>
              <a:t>)</a:t>
            </a:r>
            <a:endParaRPr lang="tr-TR" altLang="tr-TR" sz="1600" b="1" dirty="0">
              <a:ea typeface="MS PGothic" panose="020B0600070205080204" pitchFamily="34" charset="-128"/>
              <a:cs typeface="MS PGothic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EDC72C"/>
              </a:buClr>
              <a:buSzPct val="125000"/>
              <a:buBlip>
                <a:blip r:embed="rId3"/>
              </a:buBlip>
              <a:tabLst>
                <a:tab pos="361950" algn="l"/>
              </a:tabLst>
            </a:pPr>
            <a:r>
              <a:rPr lang="tr-TR" altLang="tr-TR" sz="1600" b="1" dirty="0">
                <a:ea typeface="MS PGothic" panose="020B0600070205080204" pitchFamily="34" charset="-128"/>
                <a:cs typeface="MS PGothic" charset="0"/>
              </a:rPr>
              <a:t>Çalışan Sayısı ~ 11.000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EDC72C"/>
              </a:buClr>
              <a:buSzPct val="125000"/>
              <a:buBlip>
                <a:blip r:embed="rId3"/>
              </a:buBlip>
              <a:tabLst>
                <a:tab pos="361950" algn="l"/>
              </a:tabLst>
            </a:pPr>
            <a:r>
              <a:rPr lang="tr-TR" altLang="tr-TR" sz="1600" b="1" dirty="0">
                <a:ea typeface="MS PGothic" panose="020B0600070205080204" pitchFamily="34" charset="-128"/>
                <a:cs typeface="MS PGothic" charset="0"/>
              </a:rPr>
              <a:t>İhracat Yapan Firma Sayısı: 35</a:t>
            </a:r>
            <a:br>
              <a:rPr lang="tr-TR" altLang="tr-TR" sz="1800" b="1" dirty="0">
                <a:ea typeface="MS PGothic" panose="020B0600070205080204" pitchFamily="34" charset="-128"/>
                <a:cs typeface="MS PGothic" charset="0"/>
              </a:rPr>
            </a:br>
            <a:endParaRPr lang="tr-TR" altLang="tr-TR" sz="1800" b="1" dirty="0"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dirty="0"/>
              <a:t>Üye Profili</a:t>
            </a:r>
            <a:endParaRPr lang="tr-TR" altLang="tr-TR" sz="1400" b="1" dirty="0"/>
          </a:p>
        </p:txBody>
      </p:sp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400" dirty="0">
                <a:solidFill>
                  <a:schemeClr val="bg1"/>
                </a:solidFill>
              </a:rPr>
              <a:t>HAVACILIK VE UZAY KÜMELENMESİ DERNEĞİ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1295400" cy="457200"/>
          </a:xfrm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A1C22D4F-D8AF-499F-BFE5-BF4B4999A863}" type="slidenum">
              <a:rPr lang="tr-TR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6</a:t>
            </a:fld>
            <a:endParaRPr lang="tr-TR" b="1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5" name="9 Resim" descr="fokk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" y="2015459"/>
            <a:ext cx="21999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11 Resim" descr="havelsan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11809"/>
            <a:ext cx="12827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13 Resim" descr="bodycote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21" y="2011809"/>
            <a:ext cx="17430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14 Metin kutusu"/>
          <p:cNvSpPr txBox="1">
            <a:spLocks noChangeArrowheads="1"/>
          </p:cNvSpPr>
          <p:nvPr/>
        </p:nvSpPr>
        <p:spPr bwMode="auto">
          <a:xfrm>
            <a:off x="-36513" y="2977009"/>
            <a:ext cx="900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Fokker</a:t>
            </a:r>
            <a:endParaRPr lang="tr-TR" altLang="tr-TR" sz="1400" b="1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9709" name="16 Metin kutusu"/>
          <p:cNvSpPr txBox="1">
            <a:spLocks noChangeArrowheads="1"/>
          </p:cNvSpPr>
          <p:nvPr/>
        </p:nvSpPr>
        <p:spPr bwMode="auto">
          <a:xfrm>
            <a:off x="4139952" y="2924944"/>
            <a:ext cx="122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HAVELSAN</a:t>
            </a:r>
          </a:p>
        </p:txBody>
      </p:sp>
      <p:sp>
        <p:nvSpPr>
          <p:cNvPr id="29710" name="17 Metin kutusu"/>
          <p:cNvSpPr txBox="1">
            <a:spLocks noChangeArrowheads="1"/>
          </p:cNvSpPr>
          <p:nvPr/>
        </p:nvSpPr>
        <p:spPr bwMode="auto">
          <a:xfrm>
            <a:off x="5626100" y="2977009"/>
            <a:ext cx="1223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Bodycote</a:t>
            </a:r>
            <a:endParaRPr lang="tr-TR" altLang="tr-TR" sz="1400" b="1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9712" name="17 Metin kutusu"/>
          <p:cNvSpPr txBox="1">
            <a:spLocks noChangeArrowheads="1"/>
          </p:cNvSpPr>
          <p:nvPr/>
        </p:nvSpPr>
        <p:spPr bwMode="auto">
          <a:xfrm>
            <a:off x="7440613" y="2655888"/>
            <a:ext cx="122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>
                <a:solidFill>
                  <a:schemeClr val="bg1"/>
                </a:solidFill>
                <a:latin typeface="Lucida Handwriting" panose="03010101010101010101" pitchFamily="66" charset="0"/>
              </a:rPr>
              <a:t>Batıısıl</a:t>
            </a:r>
          </a:p>
        </p:txBody>
      </p:sp>
      <p:pic>
        <p:nvPicPr>
          <p:cNvPr id="29713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5175250"/>
            <a:ext cx="23050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14 Metin kutusu"/>
          <p:cNvSpPr txBox="1">
            <a:spLocks noChangeArrowheads="1"/>
          </p:cNvSpPr>
          <p:nvPr/>
        </p:nvSpPr>
        <p:spPr bwMode="auto">
          <a:xfrm>
            <a:off x="5856287" y="6116638"/>
            <a:ext cx="900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Deka</a:t>
            </a:r>
            <a:endParaRPr lang="tr-TR" altLang="tr-TR" sz="1400" b="1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9715" name="14 Metin kutusu"/>
          <p:cNvSpPr txBox="1">
            <a:spLocks noChangeArrowheads="1"/>
          </p:cNvSpPr>
          <p:nvPr/>
        </p:nvSpPr>
        <p:spPr bwMode="auto">
          <a:xfrm>
            <a:off x="6792913" y="6110288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Sentes</a:t>
            </a:r>
            <a:r>
              <a:rPr lang="tr-TR" altLang="tr-TR" sz="14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-Bir</a:t>
            </a:r>
          </a:p>
        </p:txBody>
      </p:sp>
      <p:pic>
        <p:nvPicPr>
          <p:cNvPr id="29716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81600"/>
            <a:ext cx="20240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14 Metin kutusu"/>
          <p:cNvSpPr txBox="1">
            <a:spLocks noChangeArrowheads="1"/>
          </p:cNvSpPr>
          <p:nvPr/>
        </p:nvSpPr>
        <p:spPr bwMode="auto">
          <a:xfrm>
            <a:off x="49213" y="6175375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Kale Aero</a:t>
            </a:r>
          </a:p>
        </p:txBody>
      </p:sp>
      <p:pic>
        <p:nvPicPr>
          <p:cNvPr id="29718" name="Resim 2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9"/>
          <a:stretch/>
        </p:blipFill>
        <p:spPr bwMode="auto">
          <a:xfrm>
            <a:off x="2314575" y="2026097"/>
            <a:ext cx="1753369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16 Metin kutusu"/>
          <p:cNvSpPr txBox="1">
            <a:spLocks noChangeArrowheads="1"/>
          </p:cNvSpPr>
          <p:nvPr/>
        </p:nvSpPr>
        <p:spPr bwMode="auto">
          <a:xfrm>
            <a:off x="1979712" y="2905001"/>
            <a:ext cx="1223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PFW HS</a:t>
            </a:r>
          </a:p>
        </p:txBody>
      </p:sp>
      <p:pic>
        <p:nvPicPr>
          <p:cNvPr id="29720" name="Resim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93" y="5181599"/>
            <a:ext cx="2408237" cy="12604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1" name="14 Metin kutusu"/>
          <p:cNvSpPr txBox="1">
            <a:spLocks noChangeArrowheads="1"/>
          </p:cNvSpPr>
          <p:nvPr/>
        </p:nvSpPr>
        <p:spPr bwMode="auto">
          <a:xfrm>
            <a:off x="2830513" y="6183179"/>
            <a:ext cx="1662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HMS Makina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82" y="5178778"/>
            <a:ext cx="1890000" cy="1260000"/>
          </a:xfrm>
          <a:prstGeom prst="rect">
            <a:avLst/>
          </a:prstGeom>
        </p:spPr>
      </p:pic>
      <p:sp>
        <p:nvSpPr>
          <p:cNvPr id="28" name="14 Metin kutusu"/>
          <p:cNvSpPr txBox="1">
            <a:spLocks noChangeArrowheads="1"/>
          </p:cNvSpPr>
          <p:nvPr/>
        </p:nvSpPr>
        <p:spPr bwMode="auto">
          <a:xfrm>
            <a:off x="4702967" y="6178976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Volkan</a:t>
            </a: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8" b="8561"/>
          <a:stretch/>
        </p:blipFill>
        <p:spPr>
          <a:xfrm>
            <a:off x="7236297" y="1989609"/>
            <a:ext cx="1800200" cy="1152128"/>
          </a:xfrm>
          <a:prstGeom prst="rect">
            <a:avLst/>
          </a:prstGeom>
        </p:spPr>
      </p:pic>
      <p:sp>
        <p:nvSpPr>
          <p:cNvPr id="27" name="17 Metin kutusu"/>
          <p:cNvSpPr txBox="1">
            <a:spLocks noChangeArrowheads="1"/>
          </p:cNvSpPr>
          <p:nvPr/>
        </p:nvSpPr>
        <p:spPr bwMode="auto">
          <a:xfrm>
            <a:off x="6948264" y="2977207"/>
            <a:ext cx="2201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FTB </a:t>
            </a:r>
            <a:r>
              <a:rPr lang="tr-TR" altLang="tr-TR" sz="1400" b="1" dirty="0" err="1">
                <a:solidFill>
                  <a:schemeClr val="tx1"/>
                </a:solidFill>
                <a:latin typeface="Lucida Handwriting" panose="03010101010101010101" pitchFamily="66" charset="0"/>
              </a:rPr>
              <a:t>Lisi</a:t>
            </a:r>
            <a:r>
              <a:rPr lang="tr-TR" altLang="tr-TR" sz="14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 </a:t>
            </a:r>
            <a:r>
              <a:rPr lang="tr-TR" altLang="tr-TR" sz="1400" b="1" dirty="0" err="1">
                <a:solidFill>
                  <a:schemeClr val="tx1"/>
                </a:solidFill>
                <a:latin typeface="Lucida Handwriting" panose="03010101010101010101" pitchFamily="66" charset="0"/>
              </a:rPr>
              <a:t>Aerospace</a:t>
            </a:r>
            <a:endParaRPr lang="tr-TR" altLang="tr-TR" sz="1400" b="1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" y="190500"/>
            <a:ext cx="1368900" cy="1404000"/>
          </a:xfrm>
          <a:prstGeom prst="rect">
            <a:avLst/>
          </a:prstGeom>
        </p:spPr>
      </p:pic>
      <p:sp>
        <p:nvSpPr>
          <p:cNvPr id="30" name="7 Slayt Numarası Yer Tutucusu"/>
          <p:cNvSpPr txBox="1">
            <a:spLocks/>
          </p:cNvSpPr>
          <p:nvPr/>
        </p:nvSpPr>
        <p:spPr bwMode="auto">
          <a:xfrm>
            <a:off x="8172400" y="6093296"/>
            <a:ext cx="9731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fld id="{279E0585-F66F-49CB-9DE6-8641ECE85946}" type="slidenum">
              <a:rPr lang="tr-TR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6</a:t>
            </a:fld>
            <a:endParaRPr lang="tr-T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16EFF26-B619-41FF-8D31-A183D815C8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324"/>
            <a:ext cx="3894299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94735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400" dirty="0">
                <a:solidFill>
                  <a:schemeClr val="bg1"/>
                </a:solidFill>
                <a:latin typeface="+mj-lt"/>
              </a:rPr>
              <a:t>HAVACILIK VE UZAY KÜMELENMESİ DERNEĞİ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1295400" cy="457200"/>
          </a:xfrm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MATRIS</a:t>
            </a:r>
          </a:p>
        </p:txBody>
      </p:sp>
      <p:pic>
        <p:nvPicPr>
          <p:cNvPr id="31750" name="9 Resim" descr="P&amp;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r="15171"/>
          <a:stretch/>
        </p:blipFill>
        <p:spPr bwMode="auto">
          <a:xfrm>
            <a:off x="35496" y="1628775"/>
            <a:ext cx="216024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10 Resim" descr="timsan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3063"/>
            <a:ext cx="17224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13 Metin kutusu"/>
          <p:cNvSpPr txBox="1">
            <a:spLocks noChangeArrowheads="1"/>
          </p:cNvSpPr>
          <p:nvPr/>
        </p:nvSpPr>
        <p:spPr bwMode="auto">
          <a:xfrm>
            <a:off x="-180528" y="2578868"/>
            <a:ext cx="13312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Kale P&amp;W</a:t>
            </a:r>
          </a:p>
        </p:txBody>
      </p:sp>
      <p:sp>
        <p:nvSpPr>
          <p:cNvPr id="31753" name="14 Metin kutusu"/>
          <p:cNvSpPr txBox="1">
            <a:spLocks noChangeArrowheads="1"/>
          </p:cNvSpPr>
          <p:nvPr/>
        </p:nvSpPr>
        <p:spPr bwMode="auto">
          <a:xfrm>
            <a:off x="5292080" y="2622550"/>
            <a:ext cx="93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TİMSAN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582738" y="252413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altLang="tr-TR" sz="3600" b="1" dirty="0"/>
              <a:t>Üye Faaliyet Alanları</a:t>
            </a:r>
            <a:br>
              <a:rPr lang="tr-TR" altLang="tr-TR" sz="3600" b="1" dirty="0"/>
            </a:br>
            <a:endParaRPr lang="tr-TR" sz="900" b="1" kern="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46479"/>
              </p:ext>
            </p:extLst>
          </p:nvPr>
        </p:nvGraphicFramePr>
        <p:xfrm>
          <a:off x="179512" y="3164449"/>
          <a:ext cx="8823201" cy="320249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9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46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Üretim (Uçak/ Motor parça ve sistemleri)</a:t>
                      </a: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Kompozit Teknolojileri</a:t>
                      </a: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Makine Üretimi</a:t>
                      </a: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Gümrük ve Lojistik</a:t>
                      </a: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Tasarım ve Geliştirme</a:t>
                      </a: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Yazılım,  Ar-Ge</a:t>
                      </a: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63"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Isıl İşleme</a:t>
                      </a: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Metal İşleme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Boru Sistemleri</a:t>
                      </a: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7533">
                <a:tc>
                  <a:txBody>
                    <a:bodyPr/>
                    <a:lstStyle/>
                    <a:p>
                      <a:pPr marL="285750" indent="-284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Toz </a:t>
                      </a:r>
                      <a:r>
                        <a:rPr lang="tr-TR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Metalurji</a:t>
                      </a:r>
                      <a:endParaRPr lang="tr-TR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440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Yer Destek Ekipmanları</a:t>
                      </a:r>
                    </a:p>
                    <a:p>
                      <a:pPr marL="285750" indent="-28440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Acil Durum Araçları</a:t>
                      </a:r>
                    </a:p>
                  </a:txBody>
                  <a:tcPr marL="91433" marR="91433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2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Kablolama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2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Tahliye ve Aktarım Sistemleri (Borulama vb.)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4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tr-TR" sz="16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Kalıp, Fikstür</a:t>
                      </a:r>
                      <a:r>
                        <a:rPr lang="tr-TR" sz="1600" b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Üretimi</a:t>
                      </a:r>
                    </a:p>
                  </a:txBody>
                  <a:tcPr marL="91433" marR="91433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1775" name="10 Resim" descr="dirinler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643063"/>
            <a:ext cx="81915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6" name="15 Metin kutusu"/>
          <p:cNvSpPr txBox="1">
            <a:spLocks noChangeArrowheads="1"/>
          </p:cNvSpPr>
          <p:nvPr/>
        </p:nvSpPr>
        <p:spPr bwMode="auto">
          <a:xfrm>
            <a:off x="7956376" y="2614613"/>
            <a:ext cx="1223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Dirinler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7"/>
          <a:stretch/>
        </p:blipFill>
        <p:spPr>
          <a:xfrm>
            <a:off x="2267744" y="1637274"/>
            <a:ext cx="2182908" cy="1260000"/>
          </a:xfrm>
          <a:prstGeom prst="rect">
            <a:avLst/>
          </a:prstGeom>
        </p:spPr>
      </p:pic>
      <p:sp>
        <p:nvSpPr>
          <p:cNvPr id="18" name="14 Metin kutusu"/>
          <p:cNvSpPr txBox="1">
            <a:spLocks noChangeArrowheads="1"/>
          </p:cNvSpPr>
          <p:nvPr/>
        </p:nvSpPr>
        <p:spPr bwMode="auto">
          <a:xfrm>
            <a:off x="2140037" y="1643063"/>
            <a:ext cx="21823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Tufan Demir Çelik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" y="190500"/>
            <a:ext cx="1368900" cy="1404000"/>
          </a:xfrm>
          <a:prstGeom prst="rect">
            <a:avLst/>
          </a:prstGeom>
        </p:spPr>
      </p:pic>
      <p:sp>
        <p:nvSpPr>
          <p:cNvPr id="20" name="7 Slayt Numarası Yer Tutucusu"/>
          <p:cNvSpPr txBox="1">
            <a:spLocks/>
          </p:cNvSpPr>
          <p:nvPr/>
        </p:nvSpPr>
        <p:spPr bwMode="auto">
          <a:xfrm>
            <a:off x="8172400" y="6093296"/>
            <a:ext cx="9731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fld id="{279E0585-F66F-49CB-9DE6-8641ECE85946}" type="slidenum">
              <a:rPr lang="tr-TR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7</a:t>
            </a:fld>
            <a:endParaRPr lang="tr-T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Resim 4" descr="açık hava, gök, su, gemi içeren bir resim&#10;&#10;Çok yüksek güvenilirlikle oluşturulmuş açıklama">
            <a:extLst>
              <a:ext uri="{FF2B5EF4-FFF2-40B4-BE49-F238E27FC236}">
                <a16:creationId xmlns:a16="http://schemas.microsoft.com/office/drawing/2014/main" id="{836CE426-1300-47A1-89D9-8843544692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1" r="55647"/>
          <a:stretch/>
        </p:blipFill>
        <p:spPr>
          <a:xfrm>
            <a:off x="6329496" y="1650444"/>
            <a:ext cx="1750666" cy="1260000"/>
          </a:xfrm>
          <a:prstGeom prst="rect">
            <a:avLst/>
          </a:prstGeom>
        </p:spPr>
      </p:pic>
      <p:sp>
        <p:nvSpPr>
          <p:cNvPr id="21" name="14 Metin kutusu">
            <a:extLst>
              <a:ext uri="{FF2B5EF4-FFF2-40B4-BE49-F238E27FC236}">
                <a16:creationId xmlns:a16="http://schemas.microsoft.com/office/drawing/2014/main" id="{F6EB24EE-B07B-475C-91B8-2C08BB04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279" y="1636919"/>
            <a:ext cx="1043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STM A.Ş.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DF9D8EB-91D9-4B87-A48F-6BC9CB232D6A}"/>
              </a:ext>
            </a:extLst>
          </p:cNvPr>
          <p:cNvSpPr txBox="1"/>
          <p:nvPr/>
        </p:nvSpPr>
        <p:spPr>
          <a:xfrm>
            <a:off x="2105261" y="6012445"/>
            <a:ext cx="63736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i="1" dirty="0">
                <a:solidFill>
                  <a:srgbClr val="FF0000"/>
                </a:solidFill>
                <a:latin typeface="+mn-lt"/>
              </a:rPr>
              <a:t>Üyelerimize Ulaşmak İçin: </a:t>
            </a:r>
            <a:r>
              <a:rPr lang="tr-TR" sz="1800" b="1" i="1" dirty="0">
                <a:solidFill>
                  <a:srgbClr val="FF0000"/>
                </a:solidFill>
                <a:latin typeface="+mn-lt"/>
                <a:hlinkClick r:id="rId9"/>
              </a:rPr>
              <a:t>https://www.hukd.org.tr/</a:t>
            </a:r>
            <a:endParaRPr lang="tr-TR" sz="1800" b="1" i="1" dirty="0">
              <a:solidFill>
                <a:srgbClr val="FF0000"/>
              </a:solidFill>
              <a:latin typeface="+mn-lt"/>
            </a:endParaRPr>
          </a:p>
          <a:p>
            <a:endParaRPr lang="tr-TR" sz="1600" b="1" dirty="0">
              <a:solidFill>
                <a:srgbClr val="FF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2A48A6F-44A3-4319-A093-741058E21D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9120"/>
            <a:ext cx="2062368" cy="2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8843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9" descr="th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3746525"/>
            <a:ext cx="8778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8" descr="SCT ingilizce dugme logo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3719537"/>
            <a:ext cx="6873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272337" cy="1295400"/>
          </a:xfrm>
        </p:spPr>
        <p:txBody>
          <a:bodyPr/>
          <a:lstStyle/>
          <a:p>
            <a:pPr eaLnBrk="1" hangingPunct="1"/>
            <a:r>
              <a:rPr lang="tr-TR" altLang="tr-TR" sz="3600" b="1" dirty="0"/>
              <a:t>Üye Üniversite ve Enstitüler</a:t>
            </a:r>
            <a:br>
              <a:rPr lang="tr-TR" altLang="tr-TR" sz="3600" b="1" dirty="0"/>
            </a:br>
            <a:r>
              <a:rPr lang="tr-TR" altLang="tr-TR" sz="2000" b="1" i="1" dirty="0"/>
              <a:t>(Bireysel Bazda Akademik Üyeler)</a:t>
            </a:r>
            <a:endParaRPr lang="tr-TR" altLang="tr-TR" sz="3600" b="1" i="1" dirty="0"/>
          </a:p>
        </p:txBody>
      </p:sp>
      <p:sp>
        <p:nvSpPr>
          <p:cNvPr id="35846" name="Rectangle 1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400" dirty="0">
                <a:solidFill>
                  <a:schemeClr val="bg1"/>
                </a:solidFill>
                <a:latin typeface="+mj-lt"/>
              </a:rPr>
              <a:t>HAVACILIK VE UZAY KÜMELENMESİ DERNEĞİ</a:t>
            </a:r>
          </a:p>
        </p:txBody>
      </p:sp>
      <p:pic>
        <p:nvPicPr>
          <p:cNvPr id="35847" name="Picture 7" descr="120px-Iyte_Amblem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1698650"/>
            <a:ext cx="7381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1628800"/>
            <a:ext cx="91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51" descr="C:\Users\zeynep\Desktop\Photo_poster\Logo\AU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657625"/>
            <a:ext cx="12239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4" descr="EMY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630387"/>
            <a:ext cx="936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29 Metin kutusu"/>
          <p:cNvSpPr txBox="1"/>
          <p:nvPr/>
        </p:nvSpPr>
        <p:spPr>
          <a:xfrm>
            <a:off x="-206375" y="2708920"/>
            <a:ext cx="38465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EGE ÜNİVERSİTESİ</a:t>
            </a:r>
          </a:p>
          <a:p>
            <a:pPr algn="ctr" eaLnBrk="1" hangingPunct="1">
              <a:defRPr/>
            </a:pPr>
            <a:r>
              <a:rPr lang="tr-TR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EGE MESLEK YÜKSEKOKULU</a:t>
            </a:r>
          </a:p>
        </p:txBody>
      </p:sp>
      <p:sp>
        <p:nvSpPr>
          <p:cNvPr id="35854" name="Metin kutusu 1"/>
          <p:cNvSpPr txBox="1">
            <a:spLocks noChangeArrowheads="1"/>
          </p:cNvSpPr>
          <p:nvPr/>
        </p:nvSpPr>
        <p:spPr bwMode="auto">
          <a:xfrm>
            <a:off x="3532188" y="2711475"/>
            <a:ext cx="2416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dirty="0"/>
              <a:t>ORTA DOĞU TEKNİK ÜNİVERSİTESİ</a:t>
            </a:r>
          </a:p>
        </p:txBody>
      </p:sp>
      <p:sp>
        <p:nvSpPr>
          <p:cNvPr id="35855" name="Metin kutusu 22"/>
          <p:cNvSpPr txBox="1">
            <a:spLocks noChangeArrowheads="1"/>
          </p:cNvSpPr>
          <p:nvPr/>
        </p:nvSpPr>
        <p:spPr bwMode="auto">
          <a:xfrm>
            <a:off x="6172200" y="2724175"/>
            <a:ext cx="2414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dirty="0"/>
              <a:t>İZMİR YÜKSEK TEKNOLOJİ ENSTİTÜSÜ</a:t>
            </a:r>
          </a:p>
        </p:txBody>
      </p:sp>
      <p:sp>
        <p:nvSpPr>
          <p:cNvPr id="24" name="29 Metin kutusu"/>
          <p:cNvSpPr txBox="1"/>
          <p:nvPr/>
        </p:nvSpPr>
        <p:spPr>
          <a:xfrm>
            <a:off x="157163" y="4611981"/>
            <a:ext cx="31210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ANADOLU ÜNİVERSİTESİ</a:t>
            </a:r>
          </a:p>
        </p:txBody>
      </p:sp>
      <p:sp>
        <p:nvSpPr>
          <p:cNvPr id="25" name="29 Metin kutusu"/>
          <p:cNvSpPr txBox="1"/>
          <p:nvPr/>
        </p:nvSpPr>
        <p:spPr>
          <a:xfrm>
            <a:off x="3532188" y="4601533"/>
            <a:ext cx="24246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UZAY KAMPI</a:t>
            </a:r>
          </a:p>
        </p:txBody>
      </p:sp>
      <p:sp>
        <p:nvSpPr>
          <p:cNvPr id="26" name="29 Metin kutusu"/>
          <p:cNvSpPr txBox="1"/>
          <p:nvPr/>
        </p:nvSpPr>
        <p:spPr>
          <a:xfrm>
            <a:off x="5864225" y="4604663"/>
            <a:ext cx="312261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TÜRK HAVA KURUMU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2" b="19991"/>
          <a:stretch/>
        </p:blipFill>
        <p:spPr>
          <a:xfrm>
            <a:off x="3923928" y="5085184"/>
            <a:ext cx="1559826" cy="936000"/>
          </a:xfrm>
          <a:prstGeom prst="rect">
            <a:avLst/>
          </a:prstGeom>
        </p:spPr>
      </p:pic>
      <p:sp>
        <p:nvSpPr>
          <p:cNvPr id="20" name="29 Metin kutusu"/>
          <p:cNvSpPr txBox="1"/>
          <p:nvPr/>
        </p:nvSpPr>
        <p:spPr>
          <a:xfrm>
            <a:off x="2760791" y="6083297"/>
            <a:ext cx="3886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İZMİR KATİP ÇELEBİ ÜNİVERSİTESİ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" y="190500"/>
            <a:ext cx="1368900" cy="1404000"/>
          </a:xfrm>
          <a:prstGeom prst="rect">
            <a:avLst/>
          </a:prstGeom>
        </p:spPr>
      </p:pic>
      <p:sp>
        <p:nvSpPr>
          <p:cNvPr id="22" name="7 Slayt Numarası Yer Tutucusu"/>
          <p:cNvSpPr txBox="1">
            <a:spLocks/>
          </p:cNvSpPr>
          <p:nvPr/>
        </p:nvSpPr>
        <p:spPr bwMode="auto">
          <a:xfrm>
            <a:off x="8172400" y="6093296"/>
            <a:ext cx="9731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fld id="{279E0585-F66F-49CB-9DE6-8641ECE85946}" type="slidenum">
              <a:rPr lang="tr-TR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8</a:t>
            </a:fld>
            <a:endParaRPr lang="tr-T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756241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-201613" y="3357563"/>
            <a:ext cx="9547226" cy="31670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tr-T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78474" y="1588978"/>
            <a:ext cx="5441950" cy="2049401"/>
          </a:xfrm>
        </p:spPr>
        <p:txBody>
          <a:bodyPr/>
          <a:lstStyle/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tr-TR" altLang="tr-TR" sz="1600" dirty="0">
                <a:solidFill>
                  <a:srgbClr val="003399"/>
                </a:solidFill>
              </a:rPr>
              <a:t>Kuruluşu</a:t>
            </a:r>
            <a:r>
              <a:rPr lang="en-US" altLang="tr-TR" sz="1600" dirty="0">
                <a:solidFill>
                  <a:srgbClr val="003399"/>
                </a:solidFill>
              </a:rPr>
              <a:t>: 2010</a:t>
            </a:r>
            <a:br>
              <a:rPr lang="tr-TR" altLang="tr-TR" sz="1600" dirty="0">
                <a:solidFill>
                  <a:srgbClr val="003399"/>
                </a:solidFill>
              </a:rPr>
            </a:br>
            <a:r>
              <a:rPr lang="tr-TR" altLang="tr-TR" sz="1600" dirty="0">
                <a:solidFill>
                  <a:srgbClr val="003399"/>
                </a:solidFill>
              </a:rPr>
              <a:t>- Her yıl 60 öğrenci</a:t>
            </a:r>
            <a:br>
              <a:rPr lang="tr-TR" altLang="tr-TR" sz="1600" dirty="0">
                <a:solidFill>
                  <a:srgbClr val="003399"/>
                </a:solidFill>
              </a:rPr>
            </a:br>
            <a:r>
              <a:rPr lang="tr-TR" altLang="tr-TR" sz="1600" dirty="0">
                <a:solidFill>
                  <a:srgbClr val="003399"/>
                </a:solidFill>
              </a:rPr>
              <a:t>- Devlet okulları arasında en yüksek </a:t>
            </a:r>
            <a:br>
              <a:rPr lang="tr-TR" altLang="tr-TR" sz="1600" dirty="0">
                <a:solidFill>
                  <a:srgbClr val="003399"/>
                </a:solidFill>
              </a:rPr>
            </a:br>
            <a:r>
              <a:rPr lang="tr-TR" altLang="tr-TR" sz="1600" dirty="0">
                <a:solidFill>
                  <a:srgbClr val="003399"/>
                </a:solidFill>
              </a:rPr>
              <a:t>giriş puanı </a:t>
            </a:r>
            <a:br>
              <a:rPr lang="tr-TR" altLang="tr-TR" sz="1600" dirty="0">
                <a:solidFill>
                  <a:srgbClr val="003399"/>
                </a:solidFill>
              </a:rPr>
            </a:br>
            <a:r>
              <a:rPr lang="tr-TR" altLang="tr-TR" sz="1600" dirty="0">
                <a:solidFill>
                  <a:srgbClr val="003399"/>
                </a:solidFill>
              </a:rPr>
              <a:t>- İngilizce hazırlık sınıfı</a:t>
            </a:r>
            <a:br>
              <a:rPr lang="tr-TR" altLang="tr-TR" sz="1600" dirty="0">
                <a:solidFill>
                  <a:srgbClr val="003399"/>
                </a:solidFill>
              </a:rPr>
            </a:br>
            <a:r>
              <a:rPr lang="tr-TR" altLang="tr-TR" sz="1600" dirty="0">
                <a:solidFill>
                  <a:srgbClr val="003399"/>
                </a:solidFill>
              </a:rPr>
              <a:t>- MRO, Üretim Teknisyeni </a:t>
            </a:r>
            <a:br>
              <a:rPr lang="tr-TR" altLang="tr-TR" sz="1600" dirty="0">
                <a:solidFill>
                  <a:srgbClr val="003399"/>
                </a:solidFill>
              </a:rPr>
            </a:br>
            <a:r>
              <a:rPr lang="tr-TR" altLang="tr-TR" sz="1600" dirty="0">
                <a:solidFill>
                  <a:srgbClr val="003399"/>
                </a:solidFill>
              </a:rPr>
              <a:t>ve Sivil Havacılık Yer Hizmetleri Personeli Yetiştirilmesi</a:t>
            </a: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1476375" y="209550"/>
            <a:ext cx="748811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200" b="1" dirty="0">
                <a:latin typeface="+mj-lt"/>
              </a:rPr>
              <a:t>Eğitim Desteği : EGE Universitesi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200" b="1" dirty="0">
                <a:latin typeface="+mj-lt"/>
              </a:rPr>
              <a:t>Havacılık Meslek Yüksekokulu</a:t>
            </a:r>
            <a:endParaRPr lang="tr-TR" altLang="tr-TR" sz="3600" b="1" dirty="0">
              <a:latin typeface="+mj-lt"/>
            </a:endParaRPr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400" dirty="0">
                <a:solidFill>
                  <a:schemeClr val="bg1"/>
                </a:solidFill>
                <a:latin typeface="+mj-lt"/>
              </a:rPr>
              <a:t>HAVACILIK VE UZAY KÜMELENMESİ DERNEĞİ</a:t>
            </a:r>
          </a:p>
        </p:txBody>
      </p:sp>
      <p:pic>
        <p:nvPicPr>
          <p:cNvPr id="20486" name="Picture 11" descr="7_VocationalSchool (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74" y="4222029"/>
            <a:ext cx="215265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114925" y="1679576"/>
            <a:ext cx="4029075" cy="163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tr-TR" sz="1600" kern="0" dirty="0">
                <a:solidFill>
                  <a:srgbClr val="003399"/>
                </a:solidFill>
              </a:rPr>
              <a:t>- Tahribatsız Muayene </a:t>
            </a:r>
            <a:r>
              <a:rPr lang="tr-TR" sz="1600" kern="0" dirty="0" err="1">
                <a:solidFill>
                  <a:srgbClr val="003399"/>
                </a:solidFill>
              </a:rPr>
              <a:t>Lab</a:t>
            </a:r>
            <a:r>
              <a:rPr lang="tr-TR" sz="1600" kern="0" dirty="0">
                <a:solidFill>
                  <a:srgbClr val="003399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tr-TR" sz="1600" kern="0" dirty="0">
                <a:solidFill>
                  <a:srgbClr val="003399"/>
                </a:solidFill>
              </a:rPr>
              <a:t>- Hangar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tr-TR" sz="1600" kern="0" dirty="0">
                <a:solidFill>
                  <a:srgbClr val="003399"/>
                </a:solidFill>
              </a:rPr>
              <a:t>- Uçaklar, helikopter, motorlar, takımlar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tr-TR" sz="1600" kern="0" dirty="0">
                <a:solidFill>
                  <a:srgbClr val="003399"/>
                </a:solidFill>
              </a:rPr>
              <a:t>- </a:t>
            </a:r>
            <a:r>
              <a:rPr lang="tr-TR" sz="1600" kern="0" dirty="0" err="1">
                <a:solidFill>
                  <a:srgbClr val="003399"/>
                </a:solidFill>
              </a:rPr>
              <a:t>Kompozit</a:t>
            </a:r>
            <a:r>
              <a:rPr lang="tr-TR" sz="1600" kern="0" dirty="0">
                <a:solidFill>
                  <a:srgbClr val="003399"/>
                </a:solidFill>
              </a:rPr>
              <a:t> Onarım Laboratuvarı</a:t>
            </a:r>
          </a:p>
        </p:txBody>
      </p:sp>
      <p:pic>
        <p:nvPicPr>
          <p:cNvPr id="12" name="Picture 2" descr="G:\Resim ve Videolar\Resimler\Ege Üniversitesi\Tesis Fotoğrafları\Katalog Resimleri\Katalog-2\hangar (3).JPG"/>
          <p:cNvPicPr>
            <a:picLocks noChangeAspect="1" noChangeArrowheads="1"/>
          </p:cNvPicPr>
          <p:nvPr/>
        </p:nvPicPr>
        <p:blipFill rotWithShape="1">
          <a:blip r:embed="rId4"/>
          <a:srcRect l="2936" t="6465" r="4240" b="12544"/>
          <a:stretch/>
        </p:blipFill>
        <p:spPr bwMode="auto">
          <a:xfrm>
            <a:off x="2286650" y="3638379"/>
            <a:ext cx="28797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G:\Resim ve Videolar\Resimler\Ege Üniversitesi\Tesis Fotoğrafları\Katalog Resimleri\Katalog-2\manyetik parçacı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9067" y="3752056"/>
            <a:ext cx="1439862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Resim ve Videolar\Resimler\Ege Üniversitesi\Tesis Fotoğrafları\Tanıtım filmi\motor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7427" y="3734406"/>
            <a:ext cx="2160588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" y="190500"/>
            <a:ext cx="1368900" cy="1404000"/>
          </a:xfrm>
          <a:prstGeom prst="rect">
            <a:avLst/>
          </a:prstGeom>
        </p:spPr>
      </p:pic>
      <p:sp>
        <p:nvSpPr>
          <p:cNvPr id="16" name="7 Slayt Numarası Yer Tutucusu"/>
          <p:cNvSpPr txBox="1">
            <a:spLocks/>
          </p:cNvSpPr>
          <p:nvPr/>
        </p:nvSpPr>
        <p:spPr bwMode="auto">
          <a:xfrm>
            <a:off x="8172400" y="6093296"/>
            <a:ext cx="9731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entury Gothic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fld id="{279E0585-F66F-49CB-9DE6-8641ECE85946}" type="slidenum">
              <a:rPr lang="tr-TR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9</a:t>
            </a:fld>
            <a:endParaRPr lang="tr-T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C089CFCF-7BD2-4C93-8780-91DCC76C25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12" y="4832350"/>
            <a:ext cx="2096055" cy="158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6605936"/>
      </p:ext>
    </p:extLst>
  </p:cSld>
  <p:clrMapOvr>
    <a:masterClrMapping/>
  </p:clrMapOvr>
</p:sld>
</file>

<file path=ppt/theme/theme1.xml><?xml version="1.0" encoding="utf-8"?>
<a:theme xmlns:a="http://schemas.openxmlformats.org/drawingml/2006/main" name="Renkli Daireler">
  <a:themeElements>
    <a:clrScheme name="">
      <a:dk1>
        <a:srgbClr val="333333"/>
      </a:dk1>
      <a:lt1>
        <a:srgbClr val="FFFFFF"/>
      </a:lt1>
      <a:dk2>
        <a:srgbClr val="003399"/>
      </a:dk2>
      <a:lt2>
        <a:srgbClr val="666699"/>
      </a:lt2>
      <a:accent1>
        <a:srgbClr val="003399"/>
      </a:accent1>
      <a:accent2>
        <a:srgbClr val="3366FF"/>
      </a:accent2>
      <a:accent3>
        <a:srgbClr val="FFFFFF"/>
      </a:accent3>
      <a:accent4>
        <a:srgbClr val="2A2A2A"/>
      </a:accent4>
      <a:accent5>
        <a:srgbClr val="AAADCA"/>
      </a:accent5>
      <a:accent6>
        <a:srgbClr val="2D5CE7"/>
      </a:accent6>
      <a:hlink>
        <a:srgbClr val="6200C4"/>
      </a:hlink>
      <a:folHlink>
        <a:srgbClr val="808080"/>
      </a:folHlink>
    </a:clrScheme>
    <a:fontScheme name="Renkli Daire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Renkli Daireler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Daireler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Daireler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Daireler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Daireler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Daireler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Daireler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nkli Daireler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nkli Daireler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nkli Daireler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nkli Daireler 11">
        <a:dk1>
          <a:srgbClr val="000066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nkli Daireler 12">
        <a:dk1>
          <a:srgbClr val="003399"/>
        </a:dk1>
        <a:lt1>
          <a:srgbClr val="FFFFFF"/>
        </a:lt1>
        <a:dk2>
          <a:srgbClr val="000066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2A82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nkli Daireler 13">
        <a:dk1>
          <a:srgbClr val="4D4D4D"/>
        </a:dk1>
        <a:lt1>
          <a:srgbClr val="FFFFFF"/>
        </a:lt1>
        <a:dk2>
          <a:srgbClr val="003399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404040"/>
        </a:accent4>
        <a:accent5>
          <a:srgbClr val="B8B8CA"/>
        </a:accent5>
        <a:accent6>
          <a:srgbClr val="8A8AE7"/>
        </a:accent6>
        <a:hlink>
          <a:srgbClr val="6600C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nkli Daireler 14">
        <a:dk1>
          <a:srgbClr val="4D4D4D"/>
        </a:dk1>
        <a:lt1>
          <a:srgbClr val="FFFFFF"/>
        </a:lt1>
        <a:dk2>
          <a:srgbClr val="003399"/>
        </a:dk2>
        <a:lt2>
          <a:srgbClr val="666699"/>
        </a:lt2>
        <a:accent1>
          <a:srgbClr val="003399"/>
        </a:accent1>
        <a:accent2>
          <a:srgbClr val="9999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8A8AE7"/>
        </a:accent6>
        <a:hlink>
          <a:srgbClr val="6600C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nkli Daireler 15">
        <a:dk1>
          <a:srgbClr val="333333"/>
        </a:dk1>
        <a:lt1>
          <a:srgbClr val="FFFFFF"/>
        </a:lt1>
        <a:dk2>
          <a:srgbClr val="003399"/>
        </a:dk2>
        <a:lt2>
          <a:srgbClr val="666699"/>
        </a:lt2>
        <a:accent1>
          <a:srgbClr val="003399"/>
        </a:accent1>
        <a:accent2>
          <a:srgbClr val="9999FF"/>
        </a:accent2>
        <a:accent3>
          <a:srgbClr val="FFFFFF"/>
        </a:accent3>
        <a:accent4>
          <a:srgbClr val="2A2A2A"/>
        </a:accent4>
        <a:accent5>
          <a:srgbClr val="AAADCA"/>
        </a:accent5>
        <a:accent6>
          <a:srgbClr val="8A8AE7"/>
        </a:accent6>
        <a:hlink>
          <a:srgbClr val="6600C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nkli Daireler 16">
        <a:dk1>
          <a:srgbClr val="333333"/>
        </a:dk1>
        <a:lt1>
          <a:srgbClr val="FFFFFF"/>
        </a:lt1>
        <a:dk2>
          <a:srgbClr val="003399"/>
        </a:dk2>
        <a:lt2>
          <a:srgbClr val="666699"/>
        </a:lt2>
        <a:accent1>
          <a:srgbClr val="003399"/>
        </a:accent1>
        <a:accent2>
          <a:srgbClr val="9999FF"/>
        </a:accent2>
        <a:accent3>
          <a:srgbClr val="FFFFFF"/>
        </a:accent3>
        <a:accent4>
          <a:srgbClr val="2A2A2A"/>
        </a:accent4>
        <a:accent5>
          <a:srgbClr val="AAADCA"/>
        </a:accent5>
        <a:accent6>
          <a:srgbClr val="8A8AE7"/>
        </a:accent6>
        <a:hlink>
          <a:srgbClr val="6200C4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5831</TotalTime>
  <Words>687</Words>
  <Application>Microsoft Office PowerPoint</Application>
  <PresentationFormat>Ekran Gösterisi (4:3)</PresentationFormat>
  <Paragraphs>156</Paragraphs>
  <Slides>11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Lucida Handwriting</vt:lpstr>
      <vt:lpstr>Times New Roman</vt:lpstr>
      <vt:lpstr>Wingdings</vt:lpstr>
      <vt:lpstr>Renkli Daireler</vt:lpstr>
      <vt:lpstr>PowerPoint Sunusu</vt:lpstr>
      <vt:lpstr>HUKD’un Yapısı</vt:lpstr>
      <vt:lpstr>PowerPoint Sunusu</vt:lpstr>
      <vt:lpstr>Genel Olarak HUKD Ne Yapar?</vt:lpstr>
      <vt:lpstr>Genel Olarak HUKD Ne Yapar?</vt:lpstr>
      <vt:lpstr>Üye Profili</vt:lpstr>
      <vt:lpstr>PowerPoint Sunusu</vt:lpstr>
      <vt:lpstr>Üye Üniversite ve Enstitüler (Bireysel Bazda Akademik Üyeler)</vt:lpstr>
      <vt:lpstr>Kuruluşu: 2010 - Her yıl 60 öğrenci - Devlet okulları arasında en yüksek  giriş puanı  - İngilizce hazırlık sınıfı - MRO, Üretim Teknisyeni  ve Sivil Havacılık Yer Hizmetleri Personeli Yetiştirilmesi</vt:lpstr>
      <vt:lpstr>Projeler</vt:lpstr>
      <vt:lpstr>Teşekkür Ederiz…</vt:lpstr>
    </vt:vector>
  </TitlesOfParts>
  <Company>ESBAS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Serap Sonmez GUNDEM</dc:creator>
  <cp:lastModifiedBy>Zeynep Üçok Zor</cp:lastModifiedBy>
  <cp:revision>605</cp:revision>
  <dcterms:created xsi:type="dcterms:W3CDTF">2011-03-15T12:09:59Z</dcterms:created>
  <dcterms:modified xsi:type="dcterms:W3CDTF">2019-04-03T21:31:17Z</dcterms:modified>
</cp:coreProperties>
</file>