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6" r:id="rId1"/>
  </p:sldMasterIdLst>
  <p:notesMasterIdLst>
    <p:notesMasterId r:id="rId41"/>
  </p:notesMasterIdLst>
  <p:sldIdLst>
    <p:sldId id="256" r:id="rId2"/>
    <p:sldId id="257" r:id="rId3"/>
    <p:sldId id="329" r:id="rId4"/>
    <p:sldId id="328" r:id="rId5"/>
    <p:sldId id="294" r:id="rId6"/>
    <p:sldId id="326" r:id="rId7"/>
    <p:sldId id="295" r:id="rId8"/>
    <p:sldId id="296" r:id="rId9"/>
    <p:sldId id="297" r:id="rId10"/>
    <p:sldId id="350" r:id="rId11"/>
    <p:sldId id="351" r:id="rId12"/>
    <p:sldId id="301" r:id="rId13"/>
    <p:sldId id="304" r:id="rId14"/>
    <p:sldId id="305" r:id="rId15"/>
    <p:sldId id="339" r:id="rId16"/>
    <p:sldId id="347" r:id="rId17"/>
    <p:sldId id="348" r:id="rId18"/>
    <p:sldId id="349" r:id="rId19"/>
    <p:sldId id="352" r:id="rId20"/>
    <p:sldId id="303" r:id="rId21"/>
    <p:sldId id="308" r:id="rId22"/>
    <p:sldId id="309" r:id="rId23"/>
    <p:sldId id="311" r:id="rId24"/>
    <p:sldId id="312" r:id="rId25"/>
    <p:sldId id="310" r:id="rId26"/>
    <p:sldId id="340" r:id="rId27"/>
    <p:sldId id="314" r:id="rId28"/>
    <p:sldId id="327" r:id="rId29"/>
    <p:sldId id="313" r:id="rId30"/>
    <p:sldId id="338" r:id="rId31"/>
    <p:sldId id="334" r:id="rId32"/>
    <p:sldId id="316" r:id="rId33"/>
    <p:sldId id="323" r:id="rId34"/>
    <p:sldId id="346" r:id="rId35"/>
    <p:sldId id="341" r:id="rId36"/>
    <p:sldId id="342" r:id="rId37"/>
    <p:sldId id="343" r:id="rId38"/>
    <p:sldId id="344" r:id="rId39"/>
    <p:sldId id="320" r:id="rId4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DF0C8"/>
    <a:srgbClr val="CCFFCC"/>
    <a:srgbClr val="BCE2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11"/>
    <p:restoredTop sz="91779" autoAdjust="0"/>
  </p:normalViewPr>
  <p:slideViewPr>
    <p:cSldViewPr>
      <p:cViewPr varScale="1">
        <p:scale>
          <a:sx n="93" d="100"/>
          <a:sy n="93" d="100"/>
        </p:scale>
        <p:origin x="2112" y="2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856E4D-9CE9-484A-9975-6530946960DF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tr-TR"/>
        </a:p>
      </dgm:t>
    </dgm:pt>
    <dgm:pt modelId="{24836391-790E-458B-B2F4-D194BF41EF3F}">
      <dgm:prSet custT="1"/>
      <dgm:spPr/>
      <dgm:t>
        <a:bodyPr/>
        <a:lstStyle/>
        <a:p>
          <a:pPr marL="0" algn="ctr" defTabSz="914400" rtl="0" eaLnBrk="1" latinLnBrk="0" hangingPunct="1"/>
          <a:r>
            <a:rPr lang="tr-TR" sz="2200" kern="1200" dirty="0">
              <a:latin typeface="+mn-lt"/>
              <a:ea typeface="+mn-ea"/>
              <a:cs typeface="+mn-cs"/>
            </a:rPr>
            <a:t>PARÇACIK GÖRÜNTÜLEMELİ HIZ ÖLÇÜMÜ</a:t>
          </a:r>
        </a:p>
        <a:p>
          <a:pPr marL="0" algn="ctr" defTabSz="914400" rtl="0" eaLnBrk="1" latinLnBrk="0" hangingPunct="1"/>
          <a:r>
            <a:rPr lang="tr-TR" sz="2200" kern="1200" dirty="0">
              <a:latin typeface="+mn-lt"/>
              <a:ea typeface="+mn-ea"/>
              <a:cs typeface="+mn-cs"/>
            </a:rPr>
            <a:t>(PARTICLE IMAGE VELOCIMETRY)</a:t>
          </a:r>
        </a:p>
      </dgm:t>
    </dgm:pt>
    <dgm:pt modelId="{858A08BF-2AE9-48C9-9192-2D8FDC957352}" type="parTrans" cxnId="{F6F9807A-0FD1-4431-B79A-F4E695CBE957}">
      <dgm:prSet/>
      <dgm:spPr/>
      <dgm:t>
        <a:bodyPr/>
        <a:lstStyle/>
        <a:p>
          <a:endParaRPr lang="tr-TR"/>
        </a:p>
      </dgm:t>
    </dgm:pt>
    <dgm:pt modelId="{0F45E3B3-3DC7-4F55-A6CF-EAF927C0E36E}" type="sibTrans" cxnId="{F6F9807A-0FD1-4431-B79A-F4E695CBE957}">
      <dgm:prSet/>
      <dgm:spPr/>
      <dgm:t>
        <a:bodyPr/>
        <a:lstStyle/>
        <a:p>
          <a:endParaRPr lang="tr-TR"/>
        </a:p>
      </dgm:t>
    </dgm:pt>
    <dgm:pt modelId="{D8B5A366-32F8-4DE0-8C49-0A843DFD8E38}" type="pres">
      <dgm:prSet presAssocID="{D8856E4D-9CE9-484A-9975-6530946960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BCBDAAB-00F3-4DD2-AF15-B6F82C25BD9F}" type="pres">
      <dgm:prSet presAssocID="{24836391-790E-458B-B2F4-D194BF41EF3F}" presName="parentText" presStyleLbl="node1" presStyleIdx="0" presStyleCnt="1" custScaleY="233846" custLinFactNeighborX="119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25E88FC-CF17-45C3-833B-432C8F8063BF}" type="presOf" srcId="{D8856E4D-9CE9-484A-9975-6530946960DF}" destId="{D8B5A366-32F8-4DE0-8C49-0A843DFD8E38}" srcOrd="0" destOrd="0" presId="urn:microsoft.com/office/officeart/2005/8/layout/vList2"/>
    <dgm:cxn modelId="{E2E07941-A2F6-4566-98F6-CDD150F14251}" type="presOf" srcId="{24836391-790E-458B-B2F4-D194BF41EF3F}" destId="{ABCBDAAB-00F3-4DD2-AF15-B6F82C25BD9F}" srcOrd="0" destOrd="0" presId="urn:microsoft.com/office/officeart/2005/8/layout/vList2"/>
    <dgm:cxn modelId="{F6F9807A-0FD1-4431-B79A-F4E695CBE957}" srcId="{D8856E4D-9CE9-484A-9975-6530946960DF}" destId="{24836391-790E-458B-B2F4-D194BF41EF3F}" srcOrd="0" destOrd="0" parTransId="{858A08BF-2AE9-48C9-9192-2D8FDC957352}" sibTransId="{0F45E3B3-3DC7-4F55-A6CF-EAF927C0E36E}"/>
    <dgm:cxn modelId="{C73340D0-400B-455C-BE9A-2875F01090D0}" type="presParOf" srcId="{D8B5A366-32F8-4DE0-8C49-0A843DFD8E38}" destId="{ABCBDAAB-00F3-4DD2-AF15-B6F82C25BD9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CBDAAB-00F3-4DD2-AF15-B6F82C25BD9F}">
      <dsp:nvSpPr>
        <dsp:cNvPr id="0" name=""/>
        <dsp:cNvSpPr/>
      </dsp:nvSpPr>
      <dsp:spPr>
        <a:xfrm>
          <a:off x="0" y="364"/>
          <a:ext cx="5904656" cy="74592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>
              <a:latin typeface="+mn-lt"/>
              <a:ea typeface="+mn-ea"/>
              <a:cs typeface="+mn-cs"/>
            </a:rPr>
            <a:t>PARÇACIK GÖRÜNTÜLEMELİ HIZ ÖLÇÜMÜ</a:t>
          </a:r>
        </a:p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>
              <a:latin typeface="+mn-lt"/>
              <a:ea typeface="+mn-ea"/>
              <a:cs typeface="+mn-cs"/>
            </a:rPr>
            <a:t>(PARTICLE IMAGE VELOCIMETRY)</a:t>
          </a:r>
        </a:p>
      </dsp:txBody>
      <dsp:txXfrm>
        <a:off x="36413" y="36777"/>
        <a:ext cx="5831830" cy="6730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F6BB6-EE49-49EA-9FDF-4F0BD46FBCD9}" type="datetimeFigureOut">
              <a:rPr lang="tr-TR" smtClean="0"/>
              <a:pPr/>
              <a:t>3.04.2019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FADC2-9E5E-40FF-8CE8-3C9DC39192E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4446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None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9006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96921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08461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1608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7512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2985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41760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1154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8200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6199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209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9984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46460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74570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04472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13087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3541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58524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3707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096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5369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245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597308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047071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30278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77300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422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73204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5713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92259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9688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 err="1"/>
              <a:t>Çevre</a:t>
            </a:r>
            <a:r>
              <a:rPr lang="en-US" sz="2800" dirty="0"/>
              <a:t> </a:t>
            </a:r>
            <a:r>
              <a:rPr lang="en-US" sz="2800" dirty="0" err="1"/>
              <a:t>sorunları</a:t>
            </a:r>
            <a:r>
              <a:rPr lang="en-US" sz="2800" dirty="0"/>
              <a:t>, </a:t>
            </a:r>
            <a:r>
              <a:rPr lang="tr-TR" sz="2800" dirty="0"/>
              <a:t>günümüzde </a:t>
            </a:r>
            <a:r>
              <a:rPr lang="en-US" sz="2800" dirty="0" err="1"/>
              <a:t>özellikle</a:t>
            </a:r>
            <a:r>
              <a:rPr lang="en-US" sz="2800" dirty="0"/>
              <a:t> de </a:t>
            </a:r>
            <a:r>
              <a:rPr lang="en-US" sz="2800" dirty="0" err="1"/>
              <a:t>küresel</a:t>
            </a:r>
            <a:r>
              <a:rPr lang="en-US" sz="2800" dirty="0"/>
              <a:t> </a:t>
            </a:r>
            <a:r>
              <a:rPr lang="en-US" sz="2800" dirty="0" err="1"/>
              <a:t>ısınma</a:t>
            </a:r>
            <a:r>
              <a:rPr lang="en-US" sz="2800" dirty="0"/>
              <a:t>, </a:t>
            </a:r>
            <a:r>
              <a:rPr lang="en-US" sz="2800" dirty="0" err="1"/>
              <a:t>iklim</a:t>
            </a:r>
            <a:r>
              <a:rPr lang="en-US" sz="2800" dirty="0"/>
              <a:t> </a:t>
            </a:r>
            <a:r>
              <a:rPr lang="en-US" sz="2800" dirty="0" err="1"/>
              <a:t>değişikliği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kuraklık</a:t>
            </a:r>
            <a:r>
              <a:rPr lang="en-US" sz="2800" dirty="0"/>
              <a:t> </a:t>
            </a:r>
            <a:r>
              <a:rPr lang="en-US" sz="2800" dirty="0" err="1"/>
              <a:t>gibi</a:t>
            </a:r>
            <a:r>
              <a:rPr lang="en-US" sz="2800" dirty="0"/>
              <a:t> </a:t>
            </a:r>
            <a:r>
              <a:rPr lang="en-US" sz="2800" dirty="0" err="1"/>
              <a:t>artan</a:t>
            </a:r>
            <a:r>
              <a:rPr lang="en-US" sz="2800" dirty="0"/>
              <a:t> </a:t>
            </a:r>
            <a:r>
              <a:rPr lang="en-US" sz="2800" dirty="0" err="1"/>
              <a:t>etkileri</a:t>
            </a:r>
            <a:r>
              <a:rPr lang="en-US" sz="2800" dirty="0"/>
              <a:t> </a:t>
            </a:r>
            <a:r>
              <a:rPr lang="en-US" sz="2800" dirty="0" err="1"/>
              <a:t>nedeniyle</a:t>
            </a:r>
            <a:r>
              <a:rPr lang="en-US" sz="2800" dirty="0"/>
              <a:t> </a:t>
            </a:r>
            <a:r>
              <a:rPr lang="en-US" sz="2800" dirty="0" err="1"/>
              <a:t>önem</a:t>
            </a:r>
            <a:r>
              <a:rPr lang="en-US" sz="2800" dirty="0"/>
              <a:t> </a:t>
            </a:r>
            <a:r>
              <a:rPr lang="en-US" sz="2800" dirty="0" err="1"/>
              <a:t>kazan</a:t>
            </a:r>
            <a:r>
              <a:rPr lang="tr-TR" sz="2800" dirty="0"/>
              <a:t>maktadır</a:t>
            </a:r>
            <a:r>
              <a:rPr lang="en-US" sz="2800" dirty="0"/>
              <a:t>. </a:t>
            </a:r>
            <a:r>
              <a:rPr lang="tr-TR" sz="2800" dirty="0"/>
              <a:t>Çevre, s</a:t>
            </a:r>
            <a:r>
              <a:rPr lang="en-US" sz="2800" dirty="0" err="1"/>
              <a:t>ürdürülebilir</a:t>
            </a:r>
            <a:r>
              <a:rPr lang="en-US" sz="2800" dirty="0"/>
              <a:t> </a:t>
            </a:r>
            <a:r>
              <a:rPr lang="en-US" sz="2800" dirty="0" err="1"/>
              <a:t>kalkınmanın</a:t>
            </a:r>
            <a:r>
              <a:rPr lang="en-US" sz="2800" dirty="0"/>
              <a:t> </a:t>
            </a:r>
            <a:r>
              <a:rPr lang="en-US" sz="2800" dirty="0" err="1"/>
              <a:t>büyük</a:t>
            </a:r>
            <a:r>
              <a:rPr lang="en-US" sz="2800" dirty="0"/>
              <a:t> </a:t>
            </a:r>
            <a:r>
              <a:rPr lang="en-US" sz="2800" dirty="0" err="1"/>
              <a:t>bir</a:t>
            </a:r>
            <a:r>
              <a:rPr lang="en-US" sz="2800" dirty="0"/>
              <a:t> </a:t>
            </a:r>
            <a:r>
              <a:rPr lang="en-US" sz="2800" dirty="0" err="1"/>
              <a:t>parçasıdır</a:t>
            </a:r>
            <a:r>
              <a:rPr lang="en-US" sz="2800" dirty="0"/>
              <a:t>.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 err="1"/>
              <a:t>Sürdürülebilir</a:t>
            </a:r>
            <a:r>
              <a:rPr lang="en-US" sz="2800" dirty="0"/>
              <a:t> </a:t>
            </a:r>
            <a:r>
              <a:rPr lang="en-US" sz="2800" dirty="0" err="1"/>
              <a:t>kalkınmanın</a:t>
            </a:r>
            <a:r>
              <a:rPr lang="en-US" sz="2800" dirty="0"/>
              <a:t> </a:t>
            </a:r>
            <a:r>
              <a:rPr lang="en-US" sz="2800" dirty="0" err="1"/>
              <a:t>diğer</a:t>
            </a:r>
            <a:r>
              <a:rPr lang="en-US" sz="2800" dirty="0"/>
              <a:t> </a:t>
            </a:r>
            <a:r>
              <a:rPr lang="en-US" sz="2800" dirty="0" err="1"/>
              <a:t>büyük</a:t>
            </a:r>
            <a:r>
              <a:rPr lang="en-US" sz="2800" dirty="0"/>
              <a:t> </a:t>
            </a:r>
            <a:r>
              <a:rPr lang="en-US" sz="2800" dirty="0" err="1"/>
              <a:t>kısmı</a:t>
            </a:r>
            <a:r>
              <a:rPr lang="en-US" sz="2800" dirty="0"/>
              <a:t> </a:t>
            </a:r>
            <a:r>
              <a:rPr lang="en-US" sz="2800" dirty="0" err="1"/>
              <a:t>ekonomik</a:t>
            </a:r>
            <a:r>
              <a:rPr lang="en-US" sz="2800" dirty="0"/>
              <a:t> </a:t>
            </a:r>
            <a:r>
              <a:rPr lang="en-US" sz="2800" dirty="0" err="1"/>
              <a:t>kaygılardır</a:t>
            </a:r>
            <a:r>
              <a:rPr lang="en-US" sz="2800" dirty="0"/>
              <a:t>. Bu </a:t>
            </a:r>
            <a:r>
              <a:rPr lang="en-US" sz="2800" dirty="0" err="1"/>
              <a:t>iki</a:t>
            </a:r>
            <a:r>
              <a:rPr lang="en-US" sz="2800" dirty="0"/>
              <a:t> </a:t>
            </a:r>
            <a:r>
              <a:rPr lang="en-US" sz="2800" dirty="0" err="1"/>
              <a:t>parametre</a:t>
            </a:r>
            <a:r>
              <a:rPr lang="en-US" sz="2800" dirty="0"/>
              <a:t> </a:t>
            </a:r>
            <a:r>
              <a:rPr lang="en-US" sz="2800" dirty="0" err="1"/>
              <a:t>enerji</a:t>
            </a:r>
            <a:r>
              <a:rPr lang="en-US" sz="2800" dirty="0"/>
              <a:t> </a:t>
            </a:r>
            <a:r>
              <a:rPr lang="en-US" sz="2800" dirty="0" err="1"/>
              <a:t>tüketimiyle</a:t>
            </a:r>
            <a:r>
              <a:rPr lang="en-US" sz="2800" dirty="0"/>
              <a:t> </a:t>
            </a:r>
            <a:r>
              <a:rPr lang="en-US" sz="2800" dirty="0" err="1"/>
              <a:t>yakından</a:t>
            </a:r>
            <a:r>
              <a:rPr lang="en-US" sz="2800" dirty="0"/>
              <a:t> </a:t>
            </a:r>
            <a:r>
              <a:rPr lang="en-US" sz="2800" dirty="0" err="1"/>
              <a:t>bağlantılıdır</a:t>
            </a:r>
            <a:r>
              <a:rPr lang="en-US" sz="2800" dirty="0"/>
              <a:t>. </a:t>
            </a:r>
            <a:r>
              <a:rPr lang="en-US" sz="2800" dirty="0" err="1"/>
              <a:t>Fosil</a:t>
            </a:r>
            <a:r>
              <a:rPr lang="en-US" sz="2800" dirty="0"/>
              <a:t> </a:t>
            </a:r>
            <a:r>
              <a:rPr lang="en-US" sz="2800" dirty="0" err="1"/>
              <a:t>yakıtlar</a:t>
            </a:r>
            <a:r>
              <a:rPr lang="en-US" sz="2800" dirty="0"/>
              <a:t> </a:t>
            </a:r>
            <a:r>
              <a:rPr lang="tr-TR" sz="2800" dirty="0"/>
              <a:t>d</a:t>
            </a:r>
            <a:r>
              <a:rPr lang="en-US" sz="2800" dirty="0" err="1"/>
              <a:t>ünyanın</a:t>
            </a:r>
            <a:r>
              <a:rPr lang="en-US" sz="2800" dirty="0"/>
              <a:t> </a:t>
            </a:r>
            <a:r>
              <a:rPr lang="en-US" sz="2800" dirty="0" err="1"/>
              <a:t>enerji</a:t>
            </a:r>
            <a:r>
              <a:rPr lang="en-US" sz="2800" dirty="0"/>
              <a:t> </a:t>
            </a:r>
            <a:r>
              <a:rPr lang="en-US" sz="2800" dirty="0" err="1"/>
              <a:t>ihtiyacının</a:t>
            </a:r>
            <a:r>
              <a:rPr lang="en-US" sz="2800" dirty="0"/>
              <a:t> </a:t>
            </a:r>
            <a:r>
              <a:rPr lang="tr-TR" sz="2800" dirty="0"/>
              <a:t>büyük bir kısmını sağlamaktadır.</a:t>
            </a:r>
            <a:r>
              <a:rPr lang="en-US" sz="2800" dirty="0"/>
              <a:t> </a:t>
            </a:r>
            <a:r>
              <a:rPr lang="en-US" sz="2800" dirty="0" err="1"/>
              <a:t>Bununla</a:t>
            </a:r>
            <a:r>
              <a:rPr lang="en-US" sz="2800" dirty="0"/>
              <a:t> </a:t>
            </a:r>
            <a:r>
              <a:rPr lang="en-US" sz="2800" dirty="0" err="1"/>
              <a:t>birlikte</a:t>
            </a:r>
            <a:r>
              <a:rPr lang="en-US" sz="2800" dirty="0"/>
              <a:t>, </a:t>
            </a:r>
            <a:r>
              <a:rPr lang="en-US" sz="2800" dirty="0" err="1"/>
              <a:t>bu</a:t>
            </a:r>
            <a:r>
              <a:rPr lang="en-US" sz="2800" dirty="0"/>
              <a:t> </a:t>
            </a:r>
            <a:r>
              <a:rPr lang="en-US" sz="2800" dirty="0" err="1"/>
              <a:t>yakıtlar</a:t>
            </a:r>
            <a:r>
              <a:rPr lang="en-US" sz="2800" dirty="0"/>
              <a:t> </a:t>
            </a:r>
            <a:r>
              <a:rPr lang="en-US" sz="2800" dirty="0" err="1"/>
              <a:t>sadece</a:t>
            </a:r>
            <a:r>
              <a:rPr lang="en-US" sz="2800" dirty="0"/>
              <a:t> </a:t>
            </a:r>
            <a:r>
              <a:rPr lang="en-US" sz="2800" dirty="0" err="1"/>
              <a:t>pahalı</a:t>
            </a:r>
            <a:r>
              <a:rPr lang="en-US" sz="2800" dirty="0"/>
              <a:t> </a:t>
            </a:r>
            <a:r>
              <a:rPr lang="en-US" sz="2800" dirty="0" err="1"/>
              <a:t>değil</a:t>
            </a:r>
            <a:r>
              <a:rPr lang="en-US" sz="2800" dirty="0"/>
              <a:t>, </a:t>
            </a:r>
            <a:r>
              <a:rPr lang="en-US" sz="2800" dirty="0" err="1"/>
              <a:t>aynı</a:t>
            </a:r>
            <a:r>
              <a:rPr lang="en-US" sz="2800" dirty="0"/>
              <a:t> </a:t>
            </a:r>
            <a:r>
              <a:rPr lang="en-US" sz="2800" dirty="0" err="1"/>
              <a:t>zamanda</a:t>
            </a:r>
            <a:r>
              <a:rPr lang="en-US" sz="2800" dirty="0"/>
              <a:t> </a:t>
            </a:r>
            <a:r>
              <a:rPr lang="en-US" sz="2800" dirty="0" err="1"/>
              <a:t>çevre</a:t>
            </a:r>
            <a:r>
              <a:rPr lang="en-US" sz="2800" dirty="0"/>
              <a:t> </a:t>
            </a:r>
            <a:r>
              <a:rPr lang="en-US" sz="2800" dirty="0" err="1"/>
              <a:t>için</a:t>
            </a:r>
            <a:r>
              <a:rPr lang="en-US" sz="2800" dirty="0"/>
              <a:t> </a:t>
            </a:r>
            <a:r>
              <a:rPr lang="en-US" sz="2800" dirty="0" err="1"/>
              <a:t>çok</a:t>
            </a:r>
            <a:r>
              <a:rPr lang="en-US" sz="2800" dirty="0"/>
              <a:t> </a:t>
            </a:r>
            <a:r>
              <a:rPr lang="en-US" sz="2800" dirty="0" err="1"/>
              <a:t>zararlı</a:t>
            </a:r>
            <a:r>
              <a:rPr lang="en-US" sz="2800" dirty="0"/>
              <a:t> </a:t>
            </a:r>
            <a:r>
              <a:rPr lang="en-US" sz="2800" dirty="0" err="1"/>
              <a:t>olmasının</a:t>
            </a:r>
            <a:r>
              <a:rPr lang="en-US" sz="2800" dirty="0"/>
              <a:t> </a:t>
            </a:r>
            <a:r>
              <a:rPr lang="en-US" sz="2800" dirty="0" err="1"/>
              <a:t>yanı</a:t>
            </a:r>
            <a:r>
              <a:rPr lang="en-US" sz="2800" dirty="0"/>
              <a:t> </a:t>
            </a:r>
            <a:r>
              <a:rPr lang="en-US" sz="2800" dirty="0" err="1"/>
              <a:t>sıra</a:t>
            </a:r>
            <a:r>
              <a:rPr lang="en-US" sz="2800" dirty="0"/>
              <a:t> </a:t>
            </a:r>
            <a:r>
              <a:rPr lang="tr-TR" sz="2800" dirty="0"/>
              <a:t>tükenecek olması da önemli bir problemdir.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8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7285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 err="1"/>
              <a:t>Yıllık</a:t>
            </a:r>
            <a:r>
              <a:rPr lang="en-US" sz="2800" dirty="0"/>
              <a:t> </a:t>
            </a:r>
            <a:r>
              <a:rPr lang="en-US" sz="2800" dirty="0" err="1"/>
              <a:t>yolcu</a:t>
            </a:r>
            <a:r>
              <a:rPr lang="en-US" sz="2800" dirty="0"/>
              <a:t> </a:t>
            </a:r>
            <a:r>
              <a:rPr lang="en-US" sz="2800" dirty="0" err="1"/>
              <a:t>toplamının</a:t>
            </a:r>
            <a:r>
              <a:rPr lang="en-US" sz="2800" dirty="0"/>
              <a:t> 2030 </a:t>
            </a:r>
            <a:r>
              <a:rPr lang="en-US" sz="2800" dirty="0" err="1"/>
              <a:t>yılına</a:t>
            </a:r>
            <a:r>
              <a:rPr lang="en-US" sz="2800" dirty="0"/>
              <a:t> </a:t>
            </a:r>
            <a:r>
              <a:rPr lang="en-US" sz="2800" dirty="0" err="1"/>
              <a:t>kadar</a:t>
            </a:r>
            <a:r>
              <a:rPr lang="en-US" sz="2800" dirty="0"/>
              <a:t> </a:t>
            </a:r>
            <a:r>
              <a:rPr lang="en-US" sz="2800" dirty="0" err="1"/>
              <a:t>mevcut</a:t>
            </a:r>
            <a:r>
              <a:rPr lang="en-US" sz="2800" dirty="0"/>
              <a:t> </a:t>
            </a:r>
            <a:r>
              <a:rPr lang="en-US" sz="2800" dirty="0" err="1"/>
              <a:t>projeksiyonlara</a:t>
            </a:r>
            <a:r>
              <a:rPr lang="en-US" sz="2800" dirty="0"/>
              <a:t> </a:t>
            </a:r>
            <a:r>
              <a:rPr lang="en-US" sz="2800" dirty="0" err="1"/>
              <a:t>dayalı</a:t>
            </a:r>
            <a:r>
              <a:rPr lang="en-US" sz="2800" dirty="0"/>
              <a:t> </a:t>
            </a:r>
            <a:r>
              <a:rPr lang="en-US" sz="2800" dirty="0" err="1"/>
              <a:t>olarak</a:t>
            </a:r>
            <a:r>
              <a:rPr lang="en-US" sz="2800" dirty="0"/>
              <a:t> </a:t>
            </a:r>
            <a:r>
              <a:rPr lang="tr-TR" sz="2800" dirty="0"/>
              <a:t>dünya nüfusunun %70’ine ulaşacağı öngörülmektedir. </a:t>
            </a:r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Bu, </a:t>
            </a:r>
            <a:r>
              <a:rPr lang="en-US" sz="2800" dirty="0" err="1"/>
              <a:t>yeni</a:t>
            </a:r>
            <a:r>
              <a:rPr lang="en-US" sz="2800" dirty="0"/>
              <a:t> </a:t>
            </a:r>
            <a:r>
              <a:rPr lang="en-US" sz="2800" dirty="0" err="1"/>
              <a:t>uçakların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daha</a:t>
            </a:r>
            <a:r>
              <a:rPr lang="en-US" sz="2800" dirty="0"/>
              <a:t> </a:t>
            </a:r>
            <a:r>
              <a:rPr lang="en-US" sz="2800" dirty="0" err="1"/>
              <a:t>çok</a:t>
            </a:r>
            <a:r>
              <a:rPr lang="en-US" sz="2800" dirty="0"/>
              <a:t> </a:t>
            </a:r>
            <a:r>
              <a:rPr lang="en-US" sz="2800" dirty="0" err="1"/>
              <a:t>uçuşun</a:t>
            </a:r>
            <a:r>
              <a:rPr lang="en-US" sz="2800" dirty="0"/>
              <a:t>, </a:t>
            </a:r>
            <a:r>
              <a:rPr lang="en-US" sz="2800" dirty="0" err="1"/>
              <a:t>yeni</a:t>
            </a:r>
            <a:r>
              <a:rPr lang="en-US" sz="2800" dirty="0"/>
              <a:t> </a:t>
            </a:r>
            <a:r>
              <a:rPr lang="en-US" sz="2800" dirty="0" err="1"/>
              <a:t>pistlerin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havaalanlarının</a:t>
            </a:r>
            <a:r>
              <a:rPr lang="en-US" sz="2800" dirty="0"/>
              <a:t> </a:t>
            </a:r>
            <a:r>
              <a:rPr lang="en-US" sz="2800" dirty="0" err="1"/>
              <a:t>gerekli</a:t>
            </a:r>
            <a:r>
              <a:rPr lang="en-US" sz="2800" dirty="0"/>
              <a:t> </a:t>
            </a:r>
            <a:r>
              <a:rPr lang="en-US" sz="2800" dirty="0" err="1"/>
              <a:t>olacağı</a:t>
            </a:r>
            <a:r>
              <a:rPr lang="en-US" sz="2800" dirty="0"/>
              <a:t> </a:t>
            </a:r>
            <a:r>
              <a:rPr lang="en-US" sz="2800" dirty="0" err="1"/>
              <a:t>anlamına</a:t>
            </a:r>
            <a:r>
              <a:rPr lang="en-US" sz="2800" dirty="0"/>
              <a:t> gel</a:t>
            </a:r>
            <a:r>
              <a:rPr lang="tr-TR" sz="2800" dirty="0" err="1"/>
              <a:t>mektedir</a:t>
            </a:r>
            <a:r>
              <a:rPr lang="tr-TR" sz="2800" dirty="0"/>
              <a:t>.</a:t>
            </a:r>
            <a:r>
              <a:rPr lang="en-US" sz="2800" dirty="0"/>
              <a:t> </a:t>
            </a:r>
            <a:endParaRPr lang="tr-TR" sz="2800" dirty="0"/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/>
              <a:t>Bu </a:t>
            </a:r>
            <a:r>
              <a:rPr lang="en-US" sz="2800" dirty="0" err="1"/>
              <a:t>bağlamda</a:t>
            </a:r>
            <a:r>
              <a:rPr lang="en-US" sz="2800" dirty="0"/>
              <a:t>, </a:t>
            </a:r>
            <a:r>
              <a:rPr lang="en-US" sz="2800" dirty="0" err="1"/>
              <a:t>havacılık</a:t>
            </a:r>
            <a:r>
              <a:rPr lang="en-US" sz="2800" dirty="0"/>
              <a:t> </a:t>
            </a:r>
            <a:r>
              <a:rPr lang="en-US" sz="2800" dirty="0" err="1"/>
              <a:t>sisteminin</a:t>
            </a:r>
            <a:r>
              <a:rPr lang="en-US" sz="2800" dirty="0"/>
              <a:t> </a:t>
            </a:r>
            <a:r>
              <a:rPr lang="en-US" sz="2800" dirty="0" err="1"/>
              <a:t>bir</a:t>
            </a:r>
            <a:r>
              <a:rPr lang="en-US" sz="2800" dirty="0"/>
              <a:t> </a:t>
            </a:r>
            <a:r>
              <a:rPr lang="en-US" sz="2800" dirty="0" err="1"/>
              <a:t>bütün</a:t>
            </a:r>
            <a:r>
              <a:rPr lang="en-US" sz="2800" dirty="0"/>
              <a:t> </a:t>
            </a:r>
            <a:r>
              <a:rPr lang="en-US" sz="2800" dirty="0" err="1"/>
              <a:t>olarak</a:t>
            </a:r>
            <a:r>
              <a:rPr lang="en-US" sz="2800" dirty="0"/>
              <a:t> </a:t>
            </a:r>
            <a:r>
              <a:rPr lang="en-US" sz="2800" dirty="0" err="1"/>
              <a:t>etkin</a:t>
            </a:r>
            <a:r>
              <a:rPr lang="en-US" sz="2800" dirty="0"/>
              <a:t> </a:t>
            </a:r>
            <a:r>
              <a:rPr lang="en-US" sz="2800" dirty="0" err="1"/>
              <a:t>ve</a:t>
            </a:r>
            <a:r>
              <a:rPr lang="en-US" sz="2800" dirty="0"/>
              <a:t> </a:t>
            </a:r>
            <a:r>
              <a:rPr lang="en-US" sz="2800" dirty="0" err="1"/>
              <a:t>verimli</a:t>
            </a:r>
            <a:r>
              <a:rPr lang="en-US" sz="2800" dirty="0"/>
              <a:t> </a:t>
            </a:r>
            <a:r>
              <a:rPr lang="en-US" sz="2800" dirty="0" err="1"/>
              <a:t>yönetimi</a:t>
            </a:r>
            <a:r>
              <a:rPr lang="en-US" sz="2800" dirty="0"/>
              <a:t> </a:t>
            </a:r>
            <a:r>
              <a:rPr lang="en-US" sz="2800" dirty="0" err="1"/>
              <a:t>önemli</a:t>
            </a:r>
            <a:r>
              <a:rPr lang="en-US" sz="2800" dirty="0"/>
              <a:t> </a:t>
            </a:r>
            <a:r>
              <a:rPr lang="en-US" sz="2800" dirty="0" err="1"/>
              <a:t>bir</a:t>
            </a:r>
            <a:r>
              <a:rPr lang="en-US" sz="2800" dirty="0"/>
              <a:t> </a:t>
            </a:r>
            <a:r>
              <a:rPr lang="en-US" sz="2800" dirty="0" err="1"/>
              <a:t>rol</a:t>
            </a:r>
            <a:r>
              <a:rPr lang="en-US" sz="2800" dirty="0"/>
              <a:t> </a:t>
            </a:r>
            <a:r>
              <a:rPr lang="en-US" sz="2800" dirty="0" err="1"/>
              <a:t>oynayacaktır</a:t>
            </a:r>
            <a:r>
              <a:rPr lang="en-US" sz="2800" dirty="0"/>
              <a:t>.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8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409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1200" dirty="0"/>
              <a:t>Bu nedenle </a:t>
            </a:r>
            <a:r>
              <a:rPr lang="en-US" sz="1200" dirty="0" err="1"/>
              <a:t>fosil</a:t>
            </a:r>
            <a:r>
              <a:rPr lang="en-US" sz="1200" dirty="0"/>
              <a:t> </a:t>
            </a:r>
            <a:r>
              <a:rPr lang="en-US" sz="1200" dirty="0" err="1"/>
              <a:t>yakıtlar</a:t>
            </a:r>
            <a:r>
              <a:rPr lang="en-US" sz="1200" dirty="0"/>
              <a:t> </a:t>
            </a:r>
            <a:r>
              <a:rPr lang="en-US" sz="1200" dirty="0" err="1"/>
              <a:t>yerine</a:t>
            </a:r>
            <a:r>
              <a:rPr lang="en-US" sz="1200" dirty="0"/>
              <a:t> </a:t>
            </a:r>
            <a:r>
              <a:rPr lang="en-US" sz="1200" dirty="0" err="1"/>
              <a:t>alternatif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yenilenebilir</a:t>
            </a:r>
            <a:r>
              <a:rPr lang="en-US" sz="1200" dirty="0"/>
              <a:t> </a:t>
            </a:r>
            <a:r>
              <a:rPr lang="en-US" sz="1200" dirty="0" err="1"/>
              <a:t>enerji</a:t>
            </a:r>
            <a:r>
              <a:rPr lang="en-US" sz="1200" dirty="0"/>
              <a:t> </a:t>
            </a:r>
            <a:r>
              <a:rPr lang="en-US" sz="1200" dirty="0" err="1"/>
              <a:t>kaynakları</a:t>
            </a:r>
            <a:r>
              <a:rPr lang="en-US" sz="1200" dirty="0"/>
              <a:t> </a:t>
            </a:r>
            <a:r>
              <a:rPr lang="en-US" sz="1200" dirty="0" err="1"/>
              <a:t>aranmalı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kullanılmalıdır</a:t>
            </a:r>
            <a:r>
              <a:rPr lang="en-US" sz="1200" dirty="0"/>
              <a:t>. </a:t>
            </a:r>
            <a:endParaRPr lang="tr-TR" sz="1200" dirty="0"/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 err="1"/>
              <a:t>Bilindiği</a:t>
            </a:r>
            <a:r>
              <a:rPr lang="en-US" sz="1200" dirty="0"/>
              <a:t> </a:t>
            </a:r>
            <a:r>
              <a:rPr lang="en-US" sz="1200" dirty="0" err="1"/>
              <a:t>gibi</a:t>
            </a:r>
            <a:r>
              <a:rPr lang="en-US" sz="1200" dirty="0"/>
              <a:t> </a:t>
            </a:r>
            <a:r>
              <a:rPr lang="en-US" sz="1200" dirty="0" err="1"/>
              <a:t>havacılık</a:t>
            </a:r>
            <a:r>
              <a:rPr lang="en-US" sz="1200" dirty="0"/>
              <a:t> </a:t>
            </a:r>
            <a:r>
              <a:rPr lang="tr-TR" sz="1200" dirty="0"/>
              <a:t>hızla gelişen bir sektördür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tr-TR" sz="1200" dirty="0"/>
              <a:t>sektörde </a:t>
            </a:r>
            <a:r>
              <a:rPr lang="en-US" sz="1200" dirty="0" err="1"/>
              <a:t>önemli</a:t>
            </a:r>
            <a:r>
              <a:rPr lang="en-US" sz="1200" dirty="0"/>
              <a:t> </a:t>
            </a:r>
            <a:r>
              <a:rPr lang="en-US" sz="1200" dirty="0" err="1"/>
              <a:t>miktarda</a:t>
            </a:r>
            <a:r>
              <a:rPr lang="en-US" sz="1200" dirty="0"/>
              <a:t> </a:t>
            </a:r>
            <a:r>
              <a:rPr lang="en-US" sz="1200" dirty="0" err="1"/>
              <a:t>enerji</a:t>
            </a:r>
            <a:r>
              <a:rPr lang="en-US" sz="1200" dirty="0"/>
              <a:t> </a:t>
            </a:r>
            <a:r>
              <a:rPr lang="en-US" sz="1200" dirty="0" err="1"/>
              <a:t>tüketilmektedir</a:t>
            </a:r>
            <a:r>
              <a:rPr lang="en-US" sz="1200" dirty="0"/>
              <a:t>.</a:t>
            </a:r>
            <a:endParaRPr lang="tr-TR" sz="1200" dirty="0"/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1200" dirty="0"/>
              <a:t>H</a:t>
            </a:r>
            <a:r>
              <a:rPr lang="en-US" sz="1200" dirty="0" err="1"/>
              <a:t>avacılık</a:t>
            </a:r>
            <a:r>
              <a:rPr lang="en-US" sz="1200" dirty="0"/>
              <a:t> s</a:t>
            </a:r>
            <a:r>
              <a:rPr lang="tr-TR" sz="1200" dirty="0" err="1"/>
              <a:t>ektörü</a:t>
            </a:r>
            <a:r>
              <a:rPr lang="en-US" sz="1200" dirty="0"/>
              <a:t>, </a:t>
            </a:r>
            <a:r>
              <a:rPr lang="en-US" sz="1200" dirty="0" err="1"/>
              <a:t>enerji</a:t>
            </a:r>
            <a:r>
              <a:rPr lang="en-US" sz="1200" dirty="0"/>
              <a:t> </a:t>
            </a:r>
            <a:r>
              <a:rPr lang="en-US" sz="1200" dirty="0" err="1"/>
              <a:t>kaynağı</a:t>
            </a:r>
            <a:r>
              <a:rPr lang="en-US" sz="1200" dirty="0"/>
              <a:t> </a:t>
            </a:r>
            <a:r>
              <a:rPr lang="en-US" sz="1200" dirty="0" err="1"/>
              <a:t>olarak</a:t>
            </a:r>
            <a:r>
              <a:rPr lang="en-US" sz="1200" dirty="0"/>
              <a:t> </a:t>
            </a:r>
            <a:r>
              <a:rPr lang="en-US" sz="1200" dirty="0" err="1"/>
              <a:t>kullanılan</a:t>
            </a:r>
            <a:r>
              <a:rPr lang="en-US" sz="1200" dirty="0"/>
              <a:t> </a:t>
            </a:r>
            <a:r>
              <a:rPr lang="en-US" sz="1200" dirty="0" err="1"/>
              <a:t>fosil</a:t>
            </a:r>
            <a:r>
              <a:rPr lang="en-US" sz="1200" dirty="0"/>
              <a:t> </a:t>
            </a:r>
            <a:r>
              <a:rPr lang="en-US" sz="1200" dirty="0" err="1"/>
              <a:t>yakıtların</a:t>
            </a:r>
            <a:r>
              <a:rPr lang="en-US" sz="1200" dirty="0"/>
              <a:t> </a:t>
            </a:r>
            <a:r>
              <a:rPr lang="en-US" sz="1200" dirty="0" err="1"/>
              <a:t>neden</a:t>
            </a:r>
            <a:r>
              <a:rPr lang="tr-TR" sz="1200" dirty="0"/>
              <a:t> olduğu </a:t>
            </a:r>
            <a:r>
              <a:rPr lang="en-US" sz="1200" dirty="0" err="1"/>
              <a:t>çevresel</a:t>
            </a:r>
            <a:r>
              <a:rPr lang="en-US" sz="1200" dirty="0"/>
              <a:t> </a:t>
            </a:r>
            <a:r>
              <a:rPr lang="en-US" sz="1200" dirty="0" err="1"/>
              <a:t>zararlar</a:t>
            </a:r>
            <a:r>
              <a:rPr lang="tr-TR" sz="1200" dirty="0"/>
              <a:t>ı da azaltmak zorundadır</a:t>
            </a:r>
            <a:r>
              <a:rPr lang="en-US" sz="1200" dirty="0"/>
              <a:t>.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1200" dirty="0"/>
              <a:t>Bu </a:t>
            </a:r>
            <a:r>
              <a:rPr lang="en-US" sz="1200" dirty="0" err="1"/>
              <a:t>nedenle</a:t>
            </a:r>
            <a:r>
              <a:rPr lang="en-US" sz="1200" dirty="0"/>
              <a:t> </a:t>
            </a:r>
            <a:r>
              <a:rPr lang="en-US" sz="1200" dirty="0" err="1"/>
              <a:t>havacılık</a:t>
            </a:r>
            <a:r>
              <a:rPr lang="en-US" sz="1200" dirty="0"/>
              <a:t>, </a:t>
            </a:r>
            <a:r>
              <a:rPr lang="en-US" sz="1200" dirty="0" err="1"/>
              <a:t>yeni</a:t>
            </a:r>
            <a:r>
              <a:rPr lang="en-US" sz="1200" dirty="0"/>
              <a:t> </a:t>
            </a:r>
            <a:r>
              <a:rPr lang="en-US" sz="1200" dirty="0" err="1"/>
              <a:t>teknolojilere</a:t>
            </a:r>
            <a:r>
              <a:rPr lang="en-US" sz="1200" dirty="0"/>
              <a:t>, </a:t>
            </a:r>
            <a:r>
              <a:rPr lang="en-US" sz="1200" dirty="0" err="1"/>
              <a:t>çevresel</a:t>
            </a:r>
            <a:r>
              <a:rPr lang="en-US" sz="1200" dirty="0"/>
              <a:t> </a:t>
            </a:r>
            <a:r>
              <a:rPr lang="en-US" sz="1200" dirty="0" err="1"/>
              <a:t>etkilere</a:t>
            </a:r>
            <a:r>
              <a:rPr lang="en-US" sz="1200" dirty="0"/>
              <a:t>, </a:t>
            </a:r>
            <a:r>
              <a:rPr lang="en-US" sz="1200" dirty="0" err="1"/>
              <a:t>ekonomik</a:t>
            </a:r>
            <a:r>
              <a:rPr lang="en-US" sz="1200" dirty="0"/>
              <a:t> </a:t>
            </a:r>
            <a:r>
              <a:rPr lang="en-US" sz="1200" dirty="0" err="1"/>
              <a:t>ve</a:t>
            </a:r>
            <a:r>
              <a:rPr lang="en-US" sz="1200" dirty="0"/>
              <a:t> </a:t>
            </a:r>
            <a:r>
              <a:rPr lang="en-US" sz="1200" dirty="0" err="1"/>
              <a:t>sürdürülebilirliğe</a:t>
            </a:r>
            <a:r>
              <a:rPr lang="en-US" sz="1200" dirty="0"/>
              <a:t> </a:t>
            </a:r>
            <a:r>
              <a:rPr lang="en-US" sz="1200" dirty="0" err="1"/>
              <a:t>göre</a:t>
            </a:r>
            <a:r>
              <a:rPr lang="en-US" sz="1200" dirty="0"/>
              <a:t> </a:t>
            </a:r>
            <a:r>
              <a:rPr lang="tr-TR" sz="1200" dirty="0"/>
              <a:t>kapsamlı araştırmalara ve çalışmalara ihtiyaç duymaktadır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57754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215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94958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noProof="0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FFADC2-9E5E-40FF-8CE8-3C9DC39192EA}" type="slidenum">
              <a:rPr lang="tr-TR" smtClean="0"/>
              <a:pPr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9890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CD02966-329E-4A81-84BD-46BA2AEA1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xmlns="" id="{E93AA3DE-E333-4D0B-BEE7-90FFA6D056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D42DBA7F-524A-40DB-9B4F-9AE14459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173A7-0A41-41DF-A0F1-5DD1AB253ED5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C9647781-A5B3-464D-A877-3C2DD255B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52614DB9-F422-4665-BC3E-574762D4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7168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55366BE9-C595-4E89-BBD7-8D77C004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463F90DC-CA02-4B52-9B33-D107C1E86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63F82D81-D3DC-4FF7-87A4-8DBCC19FC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FEE3-F38E-4F2C-AF0C-75AFCA6A7003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7D171921-C506-4F1E-BE90-7F670D80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F88C8495-4FB8-4E6C-86FB-D3A56F58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7" name="Picture 2" descr="Ana Sayfa'ya dön">
            <a:extLst>
              <a:ext uri="{FF2B5EF4-FFF2-40B4-BE49-F238E27FC236}">
                <a16:creationId xmlns:a16="http://schemas.microsoft.com/office/drawing/2014/main" xmlns="" id="{30A4BC58-F200-4D9D-B0BD-662AD6F230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72216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xmlns="" id="{FCA5E31A-0E09-483D-9470-4509AA158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xmlns="" id="{FF202E44-CEAE-4806-A637-56DBB5765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D3644418-64F3-473F-B6F9-1B2E1094E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BAF4B-8B19-46C3-BB8B-E93D3C6FE34F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EBAA5053-0C9F-4DAA-B26D-65520DFCE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3CD486C2-CDA7-4F5A-A74D-7A9105F0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7" name="Picture 2" descr="Ana Sayfa'ya dön">
            <a:extLst>
              <a:ext uri="{FF2B5EF4-FFF2-40B4-BE49-F238E27FC236}">
                <a16:creationId xmlns:a16="http://schemas.microsoft.com/office/drawing/2014/main" xmlns="" id="{1C4BDEDE-49FF-4B72-9689-16AE656856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533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FF4D2401-BD1F-4657-93E7-EE6688AE9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7A664065-FD79-4946-8A36-AFBCDD042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1699AF91-923B-49B6-BCD1-9D06FD320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01B47-CF69-4C87-BD1E-ED48367B9E66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92134B5F-DD32-44EA-AF6D-F738953C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7BB30821-B5D7-4A93-A2FD-B4ACFBD56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7" name="Picture 2" descr="Ana Sayfa'ya dön">
            <a:extLst>
              <a:ext uri="{FF2B5EF4-FFF2-40B4-BE49-F238E27FC236}">
                <a16:creationId xmlns:a16="http://schemas.microsoft.com/office/drawing/2014/main" xmlns="" id="{D72F7701-4F79-48E6-9D05-E4D4FCCE76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902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E4092870-77BE-4B2B-A7D8-DB1E8B9AA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1E013D3F-4260-4079-B0A5-FCE12EBCA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B452B227-0629-4D15-BECB-51FFA4491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FEE3-F38E-4F2C-AF0C-75AFCA6A7003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3D4097BF-475F-4940-866A-CD4329DE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9F04BB2F-E4E7-40C9-A2EE-2DB968C1D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7" name="Picture 2" descr="Ana Sayfa'ya dön">
            <a:extLst>
              <a:ext uri="{FF2B5EF4-FFF2-40B4-BE49-F238E27FC236}">
                <a16:creationId xmlns:a16="http://schemas.microsoft.com/office/drawing/2014/main" xmlns="" id="{7E7E7C8F-BCAC-4A34-9DA1-F8F1B7B2E8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3349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D9231511-5264-4B48-8E8C-310C026B7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2628E4D0-9680-49C9-9B23-0B15AF422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8389457C-93F1-4A47-9465-80F538DBC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5F9D8FE5-05A4-435A-86DE-38642A35C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DA307-C63B-49B8-AD01-636C3117C51A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AA127CE8-C559-4843-AB8B-AD175DE2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F5206F58-9CD5-4163-9B86-14F1EE35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8" name="Picture 2" descr="Ana Sayfa'ya dön">
            <a:extLst>
              <a:ext uri="{FF2B5EF4-FFF2-40B4-BE49-F238E27FC236}">
                <a16:creationId xmlns:a16="http://schemas.microsoft.com/office/drawing/2014/main" xmlns="" id="{616D3758-B084-4066-A818-8932089C49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559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8E897753-8605-4A38-BDA5-A867BC65B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DFCAD72A-9DAD-487F-B239-67AE89C86C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xmlns="" id="{94AC108C-E14A-4D80-BD39-6522AD763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xmlns="" id="{5F4D1245-876B-41ED-B340-32E49B1032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xmlns="" id="{40D1D32E-0531-43CB-BFF4-7F9E585D28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xmlns="" id="{D1E835F3-C0E9-4B91-8221-7B2E8D608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5DB06-A041-4E8E-96C8-23347AEECDF4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xmlns="" id="{A8E352DC-B222-4065-A0FB-0DC12A4B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xmlns="" id="{5FE9ACBC-18B1-463B-A8EE-77643083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10" name="Picture 2" descr="Ana Sayfa'ya dön">
            <a:extLst>
              <a:ext uri="{FF2B5EF4-FFF2-40B4-BE49-F238E27FC236}">
                <a16:creationId xmlns:a16="http://schemas.microsoft.com/office/drawing/2014/main" xmlns="" id="{92F89C02-A07E-4650-B1EF-AB99ADC439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51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B216E7C0-7D72-419E-B708-2DDE07A47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xmlns="" id="{227E16DE-536C-41E7-B4C5-B55C5C00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977BC-8662-41E5-AC79-06D3837AF1A2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xmlns="" id="{8D83665C-FED5-4E1B-935E-77F8B2DD6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xmlns="" id="{D1263644-7A93-4349-81E8-41A820828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6" name="Picture 2" descr="Ana Sayfa'ya dön">
            <a:extLst>
              <a:ext uri="{FF2B5EF4-FFF2-40B4-BE49-F238E27FC236}">
                <a16:creationId xmlns:a16="http://schemas.microsoft.com/office/drawing/2014/main" xmlns="" id="{B8A2F39B-9173-496B-964C-043C65F831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421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xmlns="" id="{5310C0CC-28C5-4A5A-A86A-0157CA51A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C3B87-CA13-4C58-AA27-10D6BDDAD986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xmlns="" id="{19762D9E-C637-4139-9632-E827F374E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xmlns="" id="{59880B64-4359-44F0-8FC8-EBE38FD3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5" name="Picture 2" descr="Ana Sayfa'ya dön">
            <a:extLst>
              <a:ext uri="{FF2B5EF4-FFF2-40B4-BE49-F238E27FC236}">
                <a16:creationId xmlns:a16="http://schemas.microsoft.com/office/drawing/2014/main" xmlns="" id="{7EAD5D55-D015-41C8-A80F-AB0FB2799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347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230E81A-F9AA-488A-8C67-9F99F516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xmlns="" id="{10BFB7DA-912D-4C0A-8A47-C56712A74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33C5D347-1956-4B71-B3B7-2B81A815B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39DCBB67-4231-4C5C-B510-FE9D9050F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FEE3-F38E-4F2C-AF0C-75AFCA6A7003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2B51C96E-16F6-41AA-B239-5993059E7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D565D033-3BF6-45B2-88AB-416DAF359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8" name="Picture 2" descr="Ana Sayfa'ya dön">
            <a:extLst>
              <a:ext uri="{FF2B5EF4-FFF2-40B4-BE49-F238E27FC236}">
                <a16:creationId xmlns:a16="http://schemas.microsoft.com/office/drawing/2014/main" xmlns="" id="{E285AA91-1E73-4FA9-A924-868B76CD30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196241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xmlns="" id="{6EFE8C81-1059-4543-BA3B-5A770005D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xmlns="" id="{70807158-463E-46EC-BD14-3F169D2B8C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xmlns="" id="{FCCBE956-3FAA-4AA9-85F3-69A188C971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xmlns="" id="{D673D81D-6230-44A8-9480-FA4F9CDC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1FEE3-F38E-4F2C-AF0C-75AFCA6A7003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xmlns="" id="{CDEBAA32-AB90-4A53-BE9C-FE36B7CA1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xmlns="" id="{F1E084C9-13B8-439F-94A1-5FC4F2605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8" name="Picture 2" descr="Ana Sayfa'ya dön">
            <a:extLst>
              <a:ext uri="{FF2B5EF4-FFF2-40B4-BE49-F238E27FC236}">
                <a16:creationId xmlns:a16="http://schemas.microsoft.com/office/drawing/2014/main" xmlns="" id="{DF64978D-C14E-4EC2-83B8-FA66A7B7EA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31434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xmlns="" id="{2AE25856-99AF-48FA-A139-9BDEFC9DC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xmlns="" id="{5FA67CBA-3383-4057-B7BA-B3CF13C9F6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xmlns="" id="{F1DD6744-E8C7-4C8F-A34F-8E3B78B590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C1FEE3-F38E-4F2C-AF0C-75AFCA6A7003}" type="datetime1">
              <a:rPr lang="tr-TR" smtClean="0"/>
              <a:pPr/>
              <a:t>3.04.2019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xmlns="" id="{DB95E5E2-BD58-4A7A-BFAF-CBF42F207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xmlns="" id="{D3A89827-C429-4EA2-BD91-E45D0B71A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r>
              <a:rPr lang="tr-TR"/>
              <a:t>/30</a:t>
            </a:r>
            <a:endParaRPr lang="tr-TR" dirty="0"/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7598EE99-5250-4BA9-956F-140DC98D297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387" y="230190"/>
            <a:ext cx="115252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1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28.jpeg"/><Relationship Id="rId6" Type="http://schemas.openxmlformats.org/officeDocument/2006/relationships/image" Target="../media/image29.jp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sares.org/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eg"/><Relationship Id="rId5" Type="http://schemas.openxmlformats.org/officeDocument/2006/relationships/image" Target="../media/image34.jpg"/><Relationship Id="rId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g"/><Relationship Id="rId5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305780" y="1196752"/>
            <a:ext cx="8532440" cy="3339872"/>
          </a:xfrm>
          <a:effectLst/>
        </p:spPr>
        <p:txBody>
          <a:bodyPr>
            <a:noAutofit/>
          </a:bodyPr>
          <a:lstStyle/>
          <a:p>
            <a:pPr algn="ctr"/>
            <a:r>
              <a:rPr lang="tr-TR" sz="5400" dirty="0">
                <a:solidFill>
                  <a:srgbClr val="002060"/>
                </a:solidFill>
                <a:effectLst/>
              </a:rPr>
              <a:t>Sürdürülebilir Havacılık Araştırmaları </a:t>
            </a:r>
            <a:r>
              <a:rPr lang="tr-TR" sz="5400" dirty="0" err="1">
                <a:solidFill>
                  <a:srgbClr val="002060"/>
                </a:solidFill>
                <a:effectLst/>
              </a:rPr>
              <a:t>Çalıştayı</a:t>
            </a:r>
            <a:r>
              <a:rPr lang="tr-TR" sz="5400" dirty="0">
                <a:solidFill>
                  <a:srgbClr val="002060"/>
                </a:solidFill>
                <a:effectLst/>
              </a:rPr>
              <a:t> 2019</a:t>
            </a:r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2330501" y="5517232"/>
            <a:ext cx="4482999" cy="1063120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Prof. Dr. T. Hikmet </a:t>
            </a:r>
            <a:r>
              <a:rPr lang="tr-TR" dirty="0" smtClean="0"/>
              <a:t>KARAKOÇ </a:t>
            </a:r>
          </a:p>
          <a:p>
            <a:pPr algn="ctr"/>
            <a:r>
              <a:rPr lang="tr-TR" dirty="0" smtClean="0"/>
              <a:t>Eskişehir Teknik Üniversitesi </a:t>
            </a:r>
            <a:endParaRPr lang="tr-TR" dirty="0"/>
          </a:p>
          <a:p>
            <a:pPr algn="ctr"/>
            <a:r>
              <a:rPr lang="tr-TR" dirty="0"/>
              <a:t>SARES Başkanı</a:t>
            </a:r>
          </a:p>
        </p:txBody>
      </p:sp>
      <p:pic>
        <p:nvPicPr>
          <p:cNvPr id="4" name="Picture 2" descr="Ana Sayfa'ya dön">
            <a:extLst>
              <a:ext uri="{FF2B5EF4-FFF2-40B4-BE49-F238E27FC236}">
                <a16:creationId xmlns:a16="http://schemas.microsoft.com/office/drawing/2014/main" xmlns="" id="{12807DC5-A254-40D1-9F86-8431E081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797" y="116632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B21D74AE-363B-41E1-BEC9-8055B989F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8" y="103408"/>
            <a:ext cx="8915400" cy="12001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419648"/>
            <a:ext cx="8686800" cy="4961680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3500" b="1" dirty="0">
                <a:solidFill>
                  <a:srgbClr val="00B050"/>
                </a:solidFill>
              </a:rPr>
              <a:t>SARES </a:t>
            </a:r>
          </a:p>
          <a:p>
            <a:pPr algn="just" fontAlgn="t">
              <a:lnSpc>
                <a:spcPct val="160000"/>
              </a:lnSpc>
              <a:buClr>
                <a:srgbClr val="00B050"/>
              </a:buClr>
            </a:pPr>
            <a:endParaRPr lang="tr-TR" sz="2400" b="1" dirty="0"/>
          </a:p>
          <a:p>
            <a:pPr algn="just" fontAlgn="t">
              <a:lnSpc>
                <a:spcPct val="160000"/>
              </a:lnSpc>
              <a:buClr>
                <a:srgbClr val="00B050"/>
              </a:buClr>
            </a:pPr>
            <a:r>
              <a:rPr lang="tr-TR" sz="2400" b="1" dirty="0"/>
              <a:t>Ulusal </a:t>
            </a:r>
            <a:r>
              <a:rPr lang="tr-TR" sz="2400" b="1" dirty="0" err="1"/>
              <a:t>Çalıştaylar</a:t>
            </a:r>
            <a:r>
              <a:rPr lang="tr-TR" sz="2400" b="1" dirty="0"/>
              <a:t> düzenlemektedir,</a:t>
            </a:r>
          </a:p>
          <a:p>
            <a:pPr algn="just" fontAlgn="t">
              <a:lnSpc>
                <a:spcPct val="160000"/>
              </a:lnSpc>
              <a:buClr>
                <a:srgbClr val="00B050"/>
              </a:buClr>
            </a:pPr>
            <a:r>
              <a:rPr lang="tr-TR" sz="2400" b="1" dirty="0"/>
              <a:t>Uluslararası Sempozyumlar düzenlemektedir,</a:t>
            </a:r>
          </a:p>
          <a:p>
            <a:pPr algn="just" fontAlgn="t">
              <a:lnSpc>
                <a:spcPct val="160000"/>
              </a:lnSpc>
              <a:buClr>
                <a:srgbClr val="00B050"/>
              </a:buClr>
            </a:pPr>
            <a:r>
              <a:rPr lang="tr-TR" sz="2400" b="1" dirty="0"/>
              <a:t>Dergiler yayınlamaktadır,</a:t>
            </a:r>
          </a:p>
          <a:p>
            <a:pPr algn="just" fontAlgn="t">
              <a:lnSpc>
                <a:spcPct val="160000"/>
              </a:lnSpc>
              <a:buClr>
                <a:srgbClr val="00B050"/>
              </a:buClr>
            </a:pPr>
            <a:r>
              <a:rPr lang="tr-TR" sz="2400" b="1" dirty="0"/>
              <a:t>Araştırma faaliyetleri yürütmektedir 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273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074457"/>
            <a:ext cx="9010328" cy="4961680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3200" b="1" dirty="0">
                <a:solidFill>
                  <a:srgbClr val="00B050"/>
                </a:solidFill>
              </a:rPr>
              <a:t>ULUSAL SARES SÜRDÜRÜLEBİLİR HAVACILIK ÇALIŞTAYLARI</a:t>
            </a:r>
          </a:p>
          <a:p>
            <a:pPr marL="0" indent="0" algn="just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2400" b="1" dirty="0"/>
              <a:t>I. Sürdürülebilir Havacılık </a:t>
            </a:r>
            <a:r>
              <a:rPr lang="tr-TR" sz="2400" b="1" dirty="0" err="1"/>
              <a:t>Çalıştayı</a:t>
            </a:r>
            <a:r>
              <a:rPr lang="tr-TR" sz="2400" b="1" dirty="0"/>
              <a:t>, Gebze Teknik Üniversitesi, 2017</a:t>
            </a:r>
          </a:p>
          <a:p>
            <a:pPr marL="0" indent="0" algn="just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2400" b="1" dirty="0"/>
              <a:t>II. Sürdürülebilir Havacılık </a:t>
            </a:r>
            <a:r>
              <a:rPr lang="tr-TR" sz="2400" b="1" dirty="0" err="1"/>
              <a:t>Çalıştayı</a:t>
            </a:r>
            <a:r>
              <a:rPr lang="tr-TR" sz="2400" b="1" dirty="0"/>
              <a:t>, Atılım Üniversitesi, Ankara, 2018</a:t>
            </a:r>
          </a:p>
          <a:p>
            <a:pPr marL="0" indent="0" algn="just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2400" b="1" dirty="0"/>
              <a:t>III. Sürdürülebilir Havacılık </a:t>
            </a:r>
            <a:r>
              <a:rPr lang="tr-TR" sz="2400" b="1" dirty="0" err="1"/>
              <a:t>Çalıştayı</a:t>
            </a:r>
            <a:r>
              <a:rPr lang="tr-TR" sz="2400" b="1" dirty="0"/>
              <a:t>, Ege Üniversitesi, İzmir, Bugün </a:t>
            </a:r>
            <a:r>
              <a:rPr lang="tr-TR" sz="2400" b="1" dirty="0">
                <a:sym typeface="Wingdings" panose="05000000000000000000" pitchFamily="2" charset="2"/>
              </a:rPr>
              <a:t></a:t>
            </a:r>
            <a:endParaRPr lang="tr-TR" sz="2400" b="1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569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260176" y="1124744"/>
            <a:ext cx="8686800" cy="857224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tr-TR" sz="2700" b="1" dirty="0">
                <a:solidFill>
                  <a:srgbClr val="00B050"/>
                </a:solidFill>
              </a:rPr>
              <a:t>ULUSLARARASI SEMPOZYUMLAR</a:t>
            </a:r>
            <a:endParaRPr lang="en-US" sz="2700" b="1" dirty="0">
              <a:solidFill>
                <a:srgbClr val="00B050"/>
              </a:solidFill>
            </a:endParaRPr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İçerik Yer Tutucusu"/>
          <p:cNvSpPr txBox="1">
            <a:spLocks/>
          </p:cNvSpPr>
          <p:nvPr/>
        </p:nvSpPr>
        <p:spPr>
          <a:xfrm>
            <a:off x="304800" y="2276872"/>
            <a:ext cx="8443664" cy="41044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t">
              <a:lnSpc>
                <a:spcPct val="170000"/>
              </a:lnSpc>
              <a:buClr>
                <a:srgbClr val="00B050"/>
              </a:buClr>
              <a:buFont typeface="Wingdings 2"/>
              <a:buNone/>
            </a:pPr>
            <a:r>
              <a:rPr lang="tr-TR" sz="2700" dirty="0"/>
              <a:t>SARES tarafından her yıl düzenlenen uluslararası ISSA, ISEAS ve ISATECH sempozyumları, sektör ve akademisyenler ile konuya ilgi duyan araştırmacıları bir araya getirmektedir.</a:t>
            </a:r>
          </a:p>
          <a:p>
            <a:pPr marL="0" indent="0" algn="just" fontAlgn="t">
              <a:lnSpc>
                <a:spcPct val="170000"/>
              </a:lnSpc>
              <a:buClr>
                <a:srgbClr val="00B050"/>
              </a:buClr>
              <a:buFont typeface="Wingdings 2"/>
              <a:buNone/>
            </a:pPr>
            <a:endParaRPr lang="tr-TR" sz="2700" dirty="0"/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3" name="1 Başlık">
            <a:extLst>
              <a:ext uri="{FF2B5EF4-FFF2-40B4-BE49-F238E27FC236}">
                <a16:creationId xmlns:a16="http://schemas.microsoft.com/office/drawing/2014/main" xmlns="" id="{61683233-0CD7-4C23-AE25-D50748B5E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7347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131616"/>
            <a:ext cx="8686800" cy="857224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tr-TR" sz="2700" b="1" dirty="0">
                <a:solidFill>
                  <a:srgbClr val="00B050"/>
                </a:solidFill>
              </a:rPr>
              <a:t>ULUSLARARASI SEMPOZYUMLAR</a:t>
            </a:r>
            <a:endParaRPr lang="en-US" sz="2700" b="1" dirty="0">
              <a:solidFill>
                <a:srgbClr val="00B050"/>
              </a:solidFill>
            </a:endParaRPr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1" y="2125043"/>
            <a:ext cx="4541485" cy="16803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31" y="4182196"/>
            <a:ext cx="4599306" cy="1701744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3008772"/>
            <a:ext cx="3538364" cy="19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3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131616"/>
            <a:ext cx="8686800" cy="857224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tr-TR" sz="2700" b="1" dirty="0">
                <a:solidFill>
                  <a:srgbClr val="00B050"/>
                </a:solidFill>
              </a:rPr>
              <a:t>ULUSLARARASI SEMPOZYUMLAR</a:t>
            </a:r>
            <a:endParaRPr lang="en-US" sz="2700" b="1" dirty="0">
              <a:solidFill>
                <a:srgbClr val="00B050"/>
              </a:solidFill>
            </a:endParaRPr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2348880"/>
            <a:ext cx="8173881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82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131616"/>
            <a:ext cx="8686800" cy="857224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tr-TR" sz="2400" b="1" dirty="0">
                <a:solidFill>
                  <a:srgbClr val="00B050"/>
                </a:solidFill>
              </a:rPr>
              <a:t>International </a:t>
            </a:r>
            <a:r>
              <a:rPr lang="tr-TR" sz="2400" b="1" dirty="0" err="1">
                <a:solidFill>
                  <a:srgbClr val="00B050"/>
                </a:solidFill>
              </a:rPr>
              <a:t>Symposium</a:t>
            </a:r>
            <a:r>
              <a:rPr lang="tr-TR" sz="2400" b="1" dirty="0">
                <a:solidFill>
                  <a:srgbClr val="00B050"/>
                </a:solidFill>
              </a:rPr>
              <a:t> On </a:t>
            </a:r>
            <a:r>
              <a:rPr lang="tr-TR" sz="2400" b="1" dirty="0" err="1">
                <a:solidFill>
                  <a:srgbClr val="00B050"/>
                </a:solidFill>
              </a:rPr>
              <a:t>Sustainable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Aviation</a:t>
            </a:r>
            <a:endParaRPr lang="en-US" sz="2400" b="1" dirty="0">
              <a:solidFill>
                <a:srgbClr val="00B050"/>
              </a:solidFill>
            </a:endParaRPr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76872"/>
            <a:ext cx="7884368" cy="299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131616"/>
            <a:ext cx="8686800" cy="857224"/>
          </a:xfrm>
        </p:spPr>
        <p:txBody>
          <a:bodyPr>
            <a:normAutofit fontScale="70000" lnSpcReduction="20000"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en-US" sz="2700" b="1">
                <a:solidFill>
                  <a:srgbClr val="00B050"/>
                </a:solidFill>
              </a:rPr>
              <a:t>International Symposium On Electric Aviation And Autonomous Systems (ISEAS)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2018.iseasci.org/wp-content/uploads/2018/12/logo-1.png">
            <a:extLst>
              <a:ext uri="{FF2B5EF4-FFF2-40B4-BE49-F238E27FC236}">
                <a16:creationId xmlns:a16="http://schemas.microsoft.com/office/drawing/2014/main" xmlns="" id="{C03E4CF4-270D-4552-88A3-70083741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49" y="2218976"/>
            <a:ext cx="8119405" cy="317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1090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131616"/>
            <a:ext cx="8686800" cy="857224"/>
          </a:xfrm>
        </p:spPr>
        <p:txBody>
          <a:bodyPr>
            <a:normAutofit fontScale="77500" lnSpcReduction="20000"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en-US" sz="2700" b="1" dirty="0">
                <a:solidFill>
                  <a:srgbClr val="00B050"/>
                </a:solidFill>
              </a:rPr>
              <a:t>International Symposium on Aircraft Technology, MRO and Operations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isatech.org/wp-content/uploads/2018/07/ISATECH-LOGO_-01.jpg">
            <a:extLst>
              <a:ext uri="{FF2B5EF4-FFF2-40B4-BE49-F238E27FC236}">
                <a16:creationId xmlns:a16="http://schemas.microsoft.com/office/drawing/2014/main" xmlns="" id="{FE4BF5CE-5EC5-4B58-81F3-5D4E0C341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1588"/>
            <a:ext cx="8372233" cy="341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6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85872" y="931673"/>
            <a:ext cx="8686800" cy="1325563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en-US" sz="2000" b="1" dirty="0">
                <a:solidFill>
                  <a:srgbClr val="00B050"/>
                </a:solidFill>
              </a:rPr>
              <a:t>1 REGISTRATION FEE</a:t>
            </a:r>
          </a:p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en-US" sz="2000" b="1" dirty="0">
                <a:solidFill>
                  <a:srgbClr val="00B050"/>
                </a:solidFill>
              </a:rPr>
              <a:t>2 SYMPOSIUMS &amp; 2 WORKSHOPS</a:t>
            </a:r>
            <a:endParaRPr lang="en-US" sz="1800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2019.iseasci.org/wp-content/uploads/2018/12/ISEAS2019_INSERT_A5-1024x315.png">
            <a:extLst>
              <a:ext uri="{FF2B5EF4-FFF2-40B4-BE49-F238E27FC236}">
                <a16:creationId xmlns:a16="http://schemas.microsoft.com/office/drawing/2014/main" xmlns="" id="{0948D523-6965-4B42-B7C4-8E6E3A8AB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66" y="2398133"/>
            <a:ext cx="6541692" cy="20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2019.iseasci.org/wp-content/uploads/2019/02/ISSA2019_INSERT_A5-1024x315.png">
            <a:extLst>
              <a:ext uri="{FF2B5EF4-FFF2-40B4-BE49-F238E27FC236}">
                <a16:creationId xmlns:a16="http://schemas.microsoft.com/office/drawing/2014/main" xmlns="" id="{7FCF68BB-70EE-4678-873A-C3D22777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66" y="4465123"/>
            <a:ext cx="6541692" cy="201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69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2 İçerik Yer Tutucusu">
            <a:extLst>
              <a:ext uri="{FF2B5EF4-FFF2-40B4-BE49-F238E27FC236}">
                <a16:creationId xmlns:a16="http://schemas.microsoft.com/office/drawing/2014/main" xmlns="" id="{BEEFE075-A43A-4DD0-B66A-ACE920B31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1626307"/>
            <a:ext cx="6840760" cy="4590185"/>
          </a:xfrm>
        </p:spPr>
        <p:txBody>
          <a:bodyPr>
            <a:normAutofit/>
          </a:bodyPr>
          <a:lstStyle/>
          <a:p>
            <a:pPr marL="0" indent="0" algn="just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2400" b="1" dirty="0"/>
              <a:t>Sempozyumlar ile ilgili detaylı bilgi için web adreslerimiz</a:t>
            </a:r>
          </a:p>
          <a:p>
            <a:pPr marL="0" indent="0" algn="just" fontAlgn="t">
              <a:lnSpc>
                <a:spcPct val="160000"/>
              </a:lnSpc>
              <a:buClr>
                <a:srgbClr val="00B050"/>
              </a:buClr>
              <a:buNone/>
            </a:pPr>
            <a:endParaRPr lang="tr-TR" sz="2400" b="1" dirty="0"/>
          </a:p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2400" b="1" dirty="0"/>
              <a:t>issasci.org</a:t>
            </a:r>
          </a:p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2400" b="1" dirty="0"/>
              <a:t>iseasci.org</a:t>
            </a:r>
          </a:p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2400" b="1" dirty="0"/>
              <a:t>isatech.org</a:t>
            </a:r>
          </a:p>
        </p:txBody>
      </p:sp>
    </p:spTree>
    <p:extLst>
      <p:ext uri="{BB962C8B-B14F-4D97-AF65-F5344CB8AC3E}">
        <p14:creationId xmlns:p14="http://schemas.microsoft.com/office/powerpoint/2010/main" val="361369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950464" y="365126"/>
            <a:ext cx="5564886" cy="1325563"/>
          </a:xfrm>
        </p:spPr>
        <p:txBody>
          <a:bodyPr/>
          <a:lstStyle/>
          <a:p>
            <a:r>
              <a:rPr lang="tr-TR" dirty="0">
                <a:solidFill>
                  <a:srgbClr val="00B050"/>
                </a:solidFill>
                <a:effectLst/>
              </a:rPr>
              <a:t>SUNUM İÇERİĞİ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419648"/>
            <a:ext cx="8686800" cy="4961680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Sürdürülebilir Havacılık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Sürdürebilir Havacılık Araştırmaları ve Teknolojileri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SARES ve Faaliyetleri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SARES Araştırma Faaliyetleri</a:t>
            </a:r>
            <a:endParaRPr lang="en-US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764704"/>
            <a:ext cx="8686800" cy="857224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tr-TR" sz="2700" b="1" dirty="0">
                <a:solidFill>
                  <a:srgbClr val="00B050"/>
                </a:solidFill>
              </a:rPr>
              <a:t>YAYINLAR</a:t>
            </a:r>
            <a:endParaRPr lang="en-US" sz="2700" b="1" dirty="0">
              <a:solidFill>
                <a:srgbClr val="00B050"/>
              </a:solidFill>
            </a:endParaRPr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2 İçerik Yer Tutucusu"/>
          <p:cNvSpPr txBox="1">
            <a:spLocks/>
          </p:cNvSpPr>
          <p:nvPr/>
        </p:nvSpPr>
        <p:spPr>
          <a:xfrm>
            <a:off x="304800" y="2276872"/>
            <a:ext cx="3979168" cy="41044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t">
              <a:lnSpc>
                <a:spcPct val="170000"/>
              </a:lnSpc>
              <a:buClr>
                <a:srgbClr val="00B050"/>
              </a:buClr>
              <a:buFont typeface="Wingdings 2"/>
              <a:buNone/>
            </a:pPr>
            <a:endParaRPr lang="tr-TR" sz="2700" dirty="0"/>
          </a:p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012" y="1658503"/>
            <a:ext cx="2504726" cy="3603290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4370" y="1628800"/>
            <a:ext cx="2548030" cy="3603290"/>
          </a:xfrm>
          <a:prstGeom prst="rect">
            <a:avLst/>
          </a:prstGeom>
        </p:spPr>
      </p:pic>
      <p:sp>
        <p:nvSpPr>
          <p:cNvPr id="21" name="2 İçerik Yer Tutucusu"/>
          <p:cNvSpPr txBox="1">
            <a:spLocks/>
          </p:cNvSpPr>
          <p:nvPr/>
        </p:nvSpPr>
        <p:spPr>
          <a:xfrm>
            <a:off x="35496" y="5373216"/>
            <a:ext cx="4637758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Font typeface="Wingdings 2"/>
              <a:buNone/>
            </a:pPr>
            <a:r>
              <a:rPr lang="tr-TR" sz="2000" dirty="0" err="1"/>
              <a:t>Int</a:t>
            </a:r>
            <a:r>
              <a:rPr lang="tr-TR" sz="2000" dirty="0"/>
              <a:t>. J. of </a:t>
            </a:r>
            <a:r>
              <a:rPr lang="tr-TR" sz="2000" dirty="0" err="1"/>
              <a:t>Sustainable</a:t>
            </a:r>
            <a:r>
              <a:rPr lang="tr-TR" sz="2000" dirty="0"/>
              <a:t> </a:t>
            </a:r>
            <a:r>
              <a:rPr lang="tr-TR" sz="2000" dirty="0" err="1"/>
              <a:t>Aviation</a:t>
            </a:r>
            <a:endParaRPr lang="tr-TR" sz="2000" dirty="0"/>
          </a:p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Font typeface="Wingdings 2"/>
              <a:buNone/>
            </a:pPr>
            <a:r>
              <a:rPr lang="tr-TR" sz="2000" dirty="0"/>
              <a:t>(</a:t>
            </a:r>
            <a:r>
              <a:rPr lang="tr-TR" sz="2000" dirty="0" err="1"/>
              <a:t>Inderscience</a:t>
            </a:r>
            <a:r>
              <a:rPr lang="tr-TR" sz="2000" dirty="0"/>
              <a:t>)</a:t>
            </a:r>
            <a:endParaRPr lang="en-US" sz="2000" dirty="0"/>
          </a:p>
        </p:txBody>
      </p:sp>
      <p:sp>
        <p:nvSpPr>
          <p:cNvPr id="22" name="2 İçerik Yer Tutucusu"/>
          <p:cNvSpPr txBox="1">
            <a:spLocks/>
          </p:cNvSpPr>
          <p:nvPr/>
        </p:nvSpPr>
        <p:spPr>
          <a:xfrm>
            <a:off x="4506242" y="5373748"/>
            <a:ext cx="4637758" cy="1008112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Font typeface="Wingdings 2"/>
              <a:buNone/>
            </a:pPr>
            <a:r>
              <a:rPr lang="tr-TR" sz="2000" dirty="0"/>
              <a:t>Sürdürülebilir Havacılık Araştırmaları Dergisi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065557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2 İçerik Yer Tutucusu"/>
          <p:cNvSpPr>
            <a:spLocks noGrp="1"/>
          </p:cNvSpPr>
          <p:nvPr>
            <p:ph idx="1"/>
          </p:nvPr>
        </p:nvSpPr>
        <p:spPr>
          <a:xfrm>
            <a:off x="304800" y="764704"/>
            <a:ext cx="8686800" cy="770632"/>
          </a:xfrm>
        </p:spPr>
        <p:txBody>
          <a:bodyPr>
            <a:normAutofit lnSpcReduction="10000"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tr-TR" sz="2700" b="1" dirty="0">
                <a:solidFill>
                  <a:srgbClr val="00B050"/>
                </a:solidFill>
              </a:rPr>
              <a:t>Araştırma Grupları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315743" y="1627087"/>
            <a:ext cx="2024009" cy="71211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/>
              <a:t>SÜRDÜRÜLEBİLİR HAVAALANLARI ARAŞTIRMA GRUBU</a:t>
            </a:r>
          </a:p>
        </p:txBody>
      </p:sp>
      <p:cxnSp>
        <p:nvCxnSpPr>
          <p:cNvPr id="10" name="Düz Bağlayıcı 9"/>
          <p:cNvCxnSpPr/>
          <p:nvPr/>
        </p:nvCxnSpPr>
        <p:spPr>
          <a:xfrm flipH="1">
            <a:off x="269922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kdörtgen 11"/>
          <p:cNvSpPr/>
          <p:nvPr/>
        </p:nvSpPr>
        <p:spPr>
          <a:xfrm>
            <a:off x="2586898" y="1627087"/>
            <a:ext cx="2023200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/>
              <a:t>MOTOR PERFORMANS VE ALTERNATİF YAKITLARI ARAŞTIRMA GRUBU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2555776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kdörtgen 7"/>
          <p:cNvSpPr/>
          <p:nvPr/>
        </p:nvSpPr>
        <p:spPr>
          <a:xfrm>
            <a:off x="376735" y="2604968"/>
            <a:ext cx="19605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Enerji Verimliliği 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Kaynak Yönetimi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 </a:t>
            </a:r>
            <a:r>
              <a:rPr lang="tr-TR" dirty="0" err="1"/>
              <a:t>İnovasyon</a:t>
            </a:r>
            <a:r>
              <a:rPr lang="tr-TR" dirty="0"/>
              <a:t> ve Yenilik</a:t>
            </a:r>
            <a:endParaRPr lang="en-US" dirty="0"/>
          </a:p>
        </p:txBody>
      </p:sp>
      <p:sp>
        <p:nvSpPr>
          <p:cNvPr id="19" name="Dikdörtgen 18"/>
          <p:cNvSpPr/>
          <p:nvPr/>
        </p:nvSpPr>
        <p:spPr>
          <a:xfrm>
            <a:off x="2703709" y="2532960"/>
            <a:ext cx="19605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Alternatif Yakıtların Kullanımını Araştırma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Motor Performans Analiz 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Yazılım Geliştirme</a:t>
            </a:r>
          </a:p>
        </p:txBody>
      </p:sp>
      <p:sp>
        <p:nvSpPr>
          <p:cNvPr id="22" name="Dikdörtgen 21"/>
          <p:cNvSpPr/>
          <p:nvPr/>
        </p:nvSpPr>
        <p:spPr>
          <a:xfrm>
            <a:off x="4833845" y="1627088"/>
            <a:ext cx="2023200" cy="713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1200" dirty="0"/>
              <a:t>ELEKTRİKLİ ARAÇLAR VE BATARYA SİSTEMLERİ ARAŞTIRMA GRUBU</a:t>
            </a:r>
          </a:p>
        </p:txBody>
      </p:sp>
      <p:cxnSp>
        <p:nvCxnSpPr>
          <p:cNvPr id="23" name="Düz Bağlayıcı 22"/>
          <p:cNvCxnSpPr/>
          <p:nvPr/>
        </p:nvCxnSpPr>
        <p:spPr>
          <a:xfrm flipH="1">
            <a:off x="478802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ikdörtgen 23"/>
          <p:cNvSpPr/>
          <p:nvPr/>
        </p:nvSpPr>
        <p:spPr>
          <a:xfrm>
            <a:off x="7046882" y="1620217"/>
            <a:ext cx="2023200" cy="713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1200" dirty="0"/>
              <a:t>SÜRDÜRÜLEBİLİR İHA ARAŞTIRMA GRUBU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4935459" y="2460359"/>
            <a:ext cx="196050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Daha Elektrikli Tümden Elektrikli Hava Aracı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Yakıt pili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Termal Yönetim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7152856" y="2464543"/>
            <a:ext cx="1960501" cy="2542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Doğa </a:t>
            </a:r>
            <a:r>
              <a:rPr lang="tr-TR" dirty="0" err="1"/>
              <a:t>benzetimli</a:t>
            </a:r>
            <a:r>
              <a:rPr lang="tr-TR" dirty="0"/>
              <a:t> İHA tasarımı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Gözlem İHA tasarımı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Alternatif Yakıtlı İHA tasarımı</a:t>
            </a:r>
          </a:p>
        </p:txBody>
      </p:sp>
      <p:cxnSp>
        <p:nvCxnSpPr>
          <p:cNvPr id="27" name="Düz Bağlayıcı 26"/>
          <p:cNvCxnSpPr/>
          <p:nvPr/>
        </p:nvCxnSpPr>
        <p:spPr>
          <a:xfrm flipH="1">
            <a:off x="6999105" y="2181696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545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2 İçerik Yer Tutucusu"/>
          <p:cNvSpPr>
            <a:spLocks noGrp="1"/>
          </p:cNvSpPr>
          <p:nvPr>
            <p:ph idx="1"/>
          </p:nvPr>
        </p:nvSpPr>
        <p:spPr>
          <a:xfrm>
            <a:off x="304800" y="764704"/>
            <a:ext cx="8686800" cy="770632"/>
          </a:xfrm>
        </p:spPr>
        <p:txBody>
          <a:bodyPr>
            <a:normAutofit lnSpcReduction="10000"/>
          </a:bodyPr>
          <a:lstStyle/>
          <a:p>
            <a:pPr marL="0" indent="0" algn="ctr" fontAlgn="t">
              <a:lnSpc>
                <a:spcPct val="170000"/>
              </a:lnSpc>
              <a:buClr>
                <a:srgbClr val="00B050"/>
              </a:buClr>
              <a:buNone/>
            </a:pPr>
            <a:r>
              <a:rPr lang="tr-TR" sz="2700" b="1" dirty="0">
                <a:solidFill>
                  <a:srgbClr val="00B050"/>
                </a:solidFill>
              </a:rPr>
              <a:t>Araştırma Grupları</a:t>
            </a: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603775" y="1627087"/>
            <a:ext cx="2024009" cy="71211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/>
              <a:t>ÇEVRESEL ETKİ ARAŞTIRMA GRUBU</a:t>
            </a:r>
          </a:p>
        </p:txBody>
      </p:sp>
      <p:cxnSp>
        <p:nvCxnSpPr>
          <p:cNvPr id="10" name="Düz Bağlayıcı 9"/>
          <p:cNvCxnSpPr/>
          <p:nvPr/>
        </p:nvCxnSpPr>
        <p:spPr>
          <a:xfrm flipH="1">
            <a:off x="55795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ikdörtgen 11"/>
          <p:cNvSpPr/>
          <p:nvPr/>
        </p:nvSpPr>
        <p:spPr>
          <a:xfrm>
            <a:off x="3465693" y="1627088"/>
            <a:ext cx="2023200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/>
              <a:t>YANMA VE AKIŞ ANALİZ ARAŞTIRMA GRUBU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3419872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Dikdörtgen 13"/>
          <p:cNvSpPr/>
          <p:nvPr/>
        </p:nvSpPr>
        <p:spPr>
          <a:xfrm>
            <a:off x="6614341" y="1625992"/>
            <a:ext cx="2023200" cy="713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200" dirty="0"/>
              <a:t>AVİYONİK VE KONTROL ARAŞTIRMA GRUBU</a:t>
            </a:r>
          </a:p>
        </p:txBody>
      </p:sp>
      <p:cxnSp>
        <p:nvCxnSpPr>
          <p:cNvPr id="15" name="Düz Bağlayıcı 14"/>
          <p:cNvCxnSpPr/>
          <p:nvPr/>
        </p:nvCxnSpPr>
        <p:spPr>
          <a:xfrm flipH="1">
            <a:off x="6568520" y="2108592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kdörtgen 7"/>
          <p:cNvSpPr/>
          <p:nvPr/>
        </p:nvSpPr>
        <p:spPr>
          <a:xfrm>
            <a:off x="664767" y="2348880"/>
            <a:ext cx="196050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000" dirty="0"/>
              <a:t>Motor Emisyonları 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000" dirty="0"/>
              <a:t>Yaşam Döngüsü Analizi (LCA)</a:t>
            </a:r>
            <a:endParaRPr lang="tr-TR" dirty="0"/>
          </a:p>
        </p:txBody>
      </p:sp>
      <p:sp>
        <p:nvSpPr>
          <p:cNvPr id="19" name="Dikdörtgen 18"/>
          <p:cNvSpPr/>
          <p:nvPr/>
        </p:nvSpPr>
        <p:spPr>
          <a:xfrm>
            <a:off x="3567805" y="2348880"/>
            <a:ext cx="196050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Bilgisayar Destekli Tasarım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Bilgisayar Destekli Analiz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Deneysel Akışkanlar Dinamiği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6715955" y="2420888"/>
            <a:ext cx="196050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Motor Kontrolcü (FADEC) Tasarım ve Geliştirme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Sistem Modelleme ve Simülasyon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dirty="0"/>
              <a:t>Hata Tespiti</a:t>
            </a:r>
          </a:p>
        </p:txBody>
      </p:sp>
    </p:spTree>
    <p:extLst>
      <p:ext uri="{BB962C8B-B14F-4D97-AF65-F5344CB8AC3E}">
        <p14:creationId xmlns:p14="http://schemas.microsoft.com/office/powerpoint/2010/main" val="39908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498665" y="1454610"/>
            <a:ext cx="3831691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/>
              <a:t>MOTOR PERFORMANS VE ALTERNATİF YAKITLARI PROJELERİ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467544" y="1937211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615477" y="2104395"/>
            <a:ext cx="40487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400" dirty="0"/>
              <a:t>Alternatif Yakıtların Motor Performansına Etkisinin İncelenmesi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400" dirty="0"/>
              <a:t>500 HP Gücünde Bir </a:t>
            </a:r>
            <a:r>
              <a:rPr lang="tr-TR" sz="2400" dirty="0" err="1"/>
              <a:t>Turboprop</a:t>
            </a:r>
            <a:r>
              <a:rPr lang="tr-TR" sz="2400" dirty="0"/>
              <a:t> Motorun </a:t>
            </a:r>
            <a:r>
              <a:rPr lang="tr-TR" sz="2400" dirty="0" err="1"/>
              <a:t>Enstrümantasyonu</a:t>
            </a:r>
            <a:r>
              <a:rPr lang="tr-TR" sz="2400" dirty="0"/>
              <a:t> ve Performans Değerlendirmesi</a:t>
            </a:r>
            <a:endParaRPr lang="tr-TR" sz="1600" dirty="0">
              <a:solidFill>
                <a:prstClr val="black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212976"/>
            <a:ext cx="3927255" cy="220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10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tr-TR" dirty="0"/>
              <a:t>25/41</a:t>
            </a:r>
          </a:p>
        </p:txBody>
      </p:sp>
    </p:spTree>
    <p:extLst>
      <p:ext uri="{BB962C8B-B14F-4D97-AF65-F5344CB8AC3E}">
        <p14:creationId xmlns:p14="http://schemas.microsoft.com/office/powerpoint/2010/main" val="2494338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766495" y="1627087"/>
            <a:ext cx="3831691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000" dirty="0"/>
              <a:t>ELEKTRİKLİ ARAÇLAR VE BATARYA SİSTEMLERİ PROJELERİ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73537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883307" y="2276872"/>
            <a:ext cx="374926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800" dirty="0"/>
              <a:t>Hava Araçlarında Kullanılabilir Batarya Sistemi Geliştirilmesi ve Testleri</a:t>
            </a:r>
            <a:endParaRPr lang="tr-TR" sz="1600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800" dirty="0"/>
              <a:t>Bataryalarda Termal Yönetim Araştırmaları</a:t>
            </a:r>
            <a:endParaRPr lang="tr-TR" sz="16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89" y="1419647"/>
            <a:ext cx="2426113" cy="2864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048" y="4408723"/>
            <a:ext cx="3532046" cy="211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689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kdörtgen 20"/>
          <p:cNvSpPr/>
          <p:nvPr/>
        </p:nvSpPr>
        <p:spPr>
          <a:xfrm>
            <a:off x="5220072" y="2449610"/>
            <a:ext cx="3768479" cy="3077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200" dirty="0"/>
              <a:t>Gaz Türbinli Motorlar İçin Kontrolcü (FADEC) Tasarımı ve Geliştirilmesi 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200" dirty="0"/>
              <a:t>Gaz Türbin Performans Parametrelerinin Modellenmesi ve Simülasyonu</a:t>
            </a:r>
            <a:endParaRPr lang="tr-TR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603775" y="1627087"/>
            <a:ext cx="3608185" cy="71211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/>
              <a:t>ÇEVRESEL ETKİ ARAŞTIRMA PROJELERİ</a:t>
            </a:r>
          </a:p>
        </p:txBody>
      </p:sp>
      <p:cxnSp>
        <p:nvCxnSpPr>
          <p:cNvPr id="10" name="Düz Bağlayıcı 9"/>
          <p:cNvCxnSpPr/>
          <p:nvPr/>
        </p:nvCxnSpPr>
        <p:spPr>
          <a:xfrm flipH="1">
            <a:off x="55795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Dikdörtgen 7"/>
          <p:cNvSpPr/>
          <p:nvPr/>
        </p:nvSpPr>
        <p:spPr>
          <a:xfrm>
            <a:off x="664767" y="2348880"/>
            <a:ext cx="38352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600" dirty="0"/>
              <a:t>Gaz Türbinli Motorların Yanma Veriminin Emisyonlarla Belirlenmesi</a:t>
            </a:r>
            <a:endParaRPr lang="tr-TR" sz="1600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600" dirty="0"/>
              <a:t>Uçak Motorlarının Çevresel Etkilerinin İncelenmesi</a:t>
            </a:r>
          </a:p>
        </p:txBody>
      </p:sp>
      <p:sp>
        <p:nvSpPr>
          <p:cNvPr id="16" name="Dikdörtgen 15"/>
          <p:cNvSpPr/>
          <p:nvPr/>
        </p:nvSpPr>
        <p:spPr>
          <a:xfrm>
            <a:off x="5123589" y="1654714"/>
            <a:ext cx="3264835" cy="713208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dirty="0"/>
              <a:t>AVİYONİK VE KONTROL  PROJELERİ</a:t>
            </a:r>
          </a:p>
        </p:txBody>
      </p:sp>
      <p:cxnSp>
        <p:nvCxnSpPr>
          <p:cNvPr id="17" name="Düz Bağlayıcı 16"/>
          <p:cNvCxnSpPr/>
          <p:nvPr/>
        </p:nvCxnSpPr>
        <p:spPr>
          <a:xfrm flipH="1">
            <a:off x="5077769" y="2137314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4569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9206"/>
            <a:ext cx="7334075" cy="4642122"/>
          </a:xfrm>
          <a:prstGeom prst="rect">
            <a:avLst/>
          </a:prstGeom>
        </p:spPr>
      </p:pic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1067820244"/>
              </p:ext>
            </p:extLst>
          </p:nvPr>
        </p:nvGraphicFramePr>
        <p:xfrm>
          <a:off x="1763688" y="1170178"/>
          <a:ext cx="5904656" cy="746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Resim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6016" y="2348880"/>
            <a:ext cx="3820494" cy="1340610"/>
          </a:xfrm>
          <a:prstGeom prst="rect">
            <a:avLst/>
          </a:prstGeom>
        </p:spPr>
      </p:pic>
      <p:sp>
        <p:nvSpPr>
          <p:cNvPr id="6" name="1 Başlık"/>
          <p:cNvSpPr txBox="1">
            <a:spLocks/>
          </p:cNvSpPr>
          <p:nvPr/>
        </p:nvSpPr>
        <p:spPr>
          <a:xfrm>
            <a:off x="1747640" y="457200"/>
            <a:ext cx="5272632" cy="5499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>
                <a:solidFill>
                  <a:srgbClr val="00B050"/>
                </a:solidFill>
              </a:rPr>
              <a:t>SARES Araştırma Faaliyetleri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112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153324" y="1627088"/>
            <a:ext cx="3698596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YANMA VE AKIŞ ANALİZ ARAŞTIRMA PROJELERİ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10750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255437" y="2348880"/>
            <a:ext cx="410053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400" dirty="0"/>
              <a:t>Rib Dizli Soğutma Kanallarında Akış Yapısının PIV Yöntemi ile İncelenmesi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013" y="1741946"/>
            <a:ext cx="3313801" cy="2037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61" y="4387576"/>
            <a:ext cx="3430659" cy="1875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779" y="4685371"/>
            <a:ext cx="4703812" cy="1036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6051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153324" y="1627088"/>
            <a:ext cx="3698596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dirty="0"/>
              <a:t>YANMA VE AKIŞ ANALİZ ARAŞTIRMA PROJELERİ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10750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255437" y="2348880"/>
            <a:ext cx="3596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400" dirty="0"/>
              <a:t>Türbin Kanatçık Soğutma Yöntemlerinin CFD Analizleri ve Karşılaştırılması</a:t>
            </a:r>
            <a:endParaRPr lang="tr-TR" sz="1600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2877" y="3429183"/>
            <a:ext cx="4926199" cy="2679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 Başlık"/>
          <p:cNvSpPr txBox="1">
            <a:spLocks/>
          </p:cNvSpPr>
          <p:nvPr/>
        </p:nvSpPr>
        <p:spPr>
          <a:xfrm>
            <a:off x="1747640" y="457200"/>
            <a:ext cx="5272632" cy="54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>
                <a:solidFill>
                  <a:srgbClr val="00B050"/>
                </a:solidFill>
              </a:rPr>
              <a:t>SARES Araştırma Faaliyetleri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58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766495" y="1627087"/>
            <a:ext cx="3831691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000" dirty="0"/>
              <a:t>SÜRDÜRÜLEBİLİR İHA PROJELERİ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73537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883307" y="2532960"/>
            <a:ext cx="4942503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800" dirty="0"/>
              <a:t>Alternatif Enerjili İHA Tasarımı 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800" dirty="0"/>
              <a:t>Doğa </a:t>
            </a:r>
            <a:r>
              <a:rPr lang="tr-TR" sz="2800" dirty="0" err="1"/>
              <a:t>Benzetimli</a:t>
            </a:r>
            <a:r>
              <a:rPr lang="tr-TR" sz="2800" dirty="0"/>
              <a:t> İHA Tasarımı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5"/>
          <a:srcRect t="14048" b="14605"/>
          <a:stretch/>
        </p:blipFill>
        <p:spPr>
          <a:xfrm>
            <a:off x="5580111" y="1585650"/>
            <a:ext cx="2750257" cy="2616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6"/>
          <a:srcRect l="8559" t="24765" r="11430" b="24435"/>
          <a:stretch/>
        </p:blipFill>
        <p:spPr>
          <a:xfrm>
            <a:off x="883307" y="4201951"/>
            <a:ext cx="4534239" cy="2159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4088" y="4282186"/>
            <a:ext cx="3096344" cy="220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9343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1 Başlık"/>
          <p:cNvSpPr>
            <a:spLocks noGrp="1"/>
          </p:cNvSpPr>
          <p:nvPr>
            <p:ph type="title"/>
          </p:nvPr>
        </p:nvSpPr>
        <p:spPr>
          <a:xfrm>
            <a:off x="2339752" y="457200"/>
            <a:ext cx="468052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Sürdürebilir Havacılık Araştırmaları ve Teknolojileri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18" name="İçerik Yer Tutucusu 1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400" b="1" dirty="0">
                <a:solidFill>
                  <a:srgbClr val="00B050"/>
                </a:solidFill>
              </a:rPr>
              <a:t>SÜRDÜRÜLEBİLİR HAVACILIK</a:t>
            </a:r>
          </a:p>
          <a:p>
            <a:pPr marL="0" indent="0" algn="ctr">
              <a:buNone/>
            </a:pPr>
            <a:endParaRPr lang="tr-TR" sz="4400" b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tr-TR" dirty="0"/>
              <a:t>Havacılık ve ilişkili alanlarda verimli, çevre dostu teknolojilerin geliştirilmesi ve zamanla değişen koşullarda sürekliliğin sağlanmasıdır.</a:t>
            </a:r>
          </a:p>
          <a:p>
            <a:pPr marL="0" indent="0" algn="just">
              <a:buNone/>
            </a:pPr>
            <a:endParaRPr lang="tr-TR" sz="4400" dirty="0">
              <a:solidFill>
                <a:srgbClr val="00B050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r>
              <a:rPr lang="tr-TR" dirty="0"/>
              <a:t>/41</a:t>
            </a:r>
          </a:p>
        </p:txBody>
      </p:sp>
    </p:spTree>
    <p:extLst>
      <p:ext uri="{BB962C8B-B14F-4D97-AF65-F5344CB8AC3E}">
        <p14:creationId xmlns:p14="http://schemas.microsoft.com/office/powerpoint/2010/main" val="825264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766495" y="1156371"/>
            <a:ext cx="3831691" cy="7255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000" dirty="0"/>
              <a:t>SÜRDÜRÜLEBİLİR İHA PROJELERİ</a:t>
            </a:r>
          </a:p>
        </p:txBody>
      </p:sp>
      <p:cxnSp>
        <p:nvCxnSpPr>
          <p:cNvPr id="13" name="Düz Bağlayıcı 12"/>
          <p:cNvCxnSpPr>
            <a:cxnSpLocks/>
          </p:cNvCxnSpPr>
          <p:nvPr/>
        </p:nvCxnSpPr>
        <p:spPr>
          <a:xfrm flipH="1">
            <a:off x="735374" y="1881935"/>
            <a:ext cx="31121" cy="413935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82" y="3502899"/>
            <a:ext cx="2448272" cy="2853452"/>
          </a:xfrm>
          <a:prstGeom prst="rect">
            <a:avLst/>
          </a:prstGeom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93" y="3177742"/>
            <a:ext cx="3395824" cy="3371192"/>
          </a:xfrm>
          <a:prstGeom prst="rect">
            <a:avLst/>
          </a:prstGeom>
        </p:spPr>
      </p:pic>
      <p:sp>
        <p:nvSpPr>
          <p:cNvPr id="10" name="Dikdörtgen 9">
            <a:extLst>
              <a:ext uri="{FF2B5EF4-FFF2-40B4-BE49-F238E27FC236}">
                <a16:creationId xmlns:a16="http://schemas.microsoft.com/office/drawing/2014/main" xmlns="" id="{45F46725-8663-4514-915C-6A5882660808}"/>
              </a:ext>
            </a:extLst>
          </p:cNvPr>
          <p:cNvSpPr/>
          <p:nvPr/>
        </p:nvSpPr>
        <p:spPr>
          <a:xfrm>
            <a:off x="766496" y="1855710"/>
            <a:ext cx="8377504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800" dirty="0"/>
              <a:t>SARES, Anatolia </a:t>
            </a:r>
            <a:r>
              <a:rPr lang="tr-TR" sz="2800" dirty="0" err="1"/>
              <a:t>Aero</a:t>
            </a:r>
            <a:r>
              <a:rPr lang="tr-TR" sz="2800" dirty="0"/>
              <a:t> Design İHA tasarım ekibinin faaliyetlerini desteklemektedir. </a:t>
            </a:r>
          </a:p>
        </p:txBody>
      </p:sp>
      <p:pic>
        <p:nvPicPr>
          <p:cNvPr id="3" name="Picture 2" descr="http://anatoliaaerodesign.com/wp-content/uploads/2017/09/admin-ajax.png">
            <a:extLst>
              <a:ext uri="{FF2B5EF4-FFF2-40B4-BE49-F238E27FC236}">
                <a16:creationId xmlns:a16="http://schemas.microsoft.com/office/drawing/2014/main" xmlns="" id="{66967510-2130-49BB-820D-34559462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29" y="3789498"/>
            <a:ext cx="1738658" cy="173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xmlns="" id="{F88E0EF0-E980-4547-A9AD-ACEE013EF3E5}"/>
              </a:ext>
            </a:extLst>
          </p:cNvPr>
          <p:cNvSpPr/>
          <p:nvPr/>
        </p:nvSpPr>
        <p:spPr>
          <a:xfrm>
            <a:off x="6409019" y="3355024"/>
            <a:ext cx="268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dirty="0"/>
              <a:t>anatoliaaerodesign.com</a:t>
            </a:r>
          </a:p>
        </p:txBody>
      </p:sp>
    </p:spTree>
    <p:extLst>
      <p:ext uri="{BB962C8B-B14F-4D97-AF65-F5344CB8AC3E}">
        <p14:creationId xmlns:p14="http://schemas.microsoft.com/office/powerpoint/2010/main" val="1143888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766495" y="1627087"/>
            <a:ext cx="3831691" cy="71211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2000" dirty="0"/>
              <a:t>SÜRDÜRÜLEBİLİR İHA PROJELERİ</a:t>
            </a:r>
          </a:p>
        </p:txBody>
      </p:sp>
      <p:cxnSp>
        <p:nvCxnSpPr>
          <p:cNvPr id="13" name="Düz Bağlayıcı 12"/>
          <p:cNvCxnSpPr/>
          <p:nvPr/>
        </p:nvCxnSpPr>
        <p:spPr>
          <a:xfrm flipH="1">
            <a:off x="735374" y="2109688"/>
            <a:ext cx="42334" cy="391160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ikdörtgen 18"/>
          <p:cNvSpPr/>
          <p:nvPr/>
        </p:nvSpPr>
        <p:spPr>
          <a:xfrm>
            <a:off x="777708" y="2225663"/>
            <a:ext cx="3883963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200" dirty="0"/>
              <a:t>İHA Tasarım Atölyesi Kurulumu ve Eğitimleri</a:t>
            </a:r>
          </a:p>
          <a:p>
            <a:pPr lvl="1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200" dirty="0"/>
              <a:t>SARES olarak üniversitelere, İHA tasarım atölyesi kurulması konusunda eğitimler veriyoruz.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72" y="2380130"/>
            <a:ext cx="4374824" cy="328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3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Clr>
                <a:srgbClr val="00B050"/>
              </a:buClr>
              <a:buNone/>
            </a:pPr>
            <a:r>
              <a:rPr lang="tr-TR" sz="2800" b="1" dirty="0">
                <a:solidFill>
                  <a:schemeClr val="tx1"/>
                </a:solidFill>
              </a:rPr>
              <a:t>Hedeflenen proje çalışmaları şunlardır: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tx1"/>
                </a:solidFill>
              </a:rPr>
              <a:t>Alternatif yakıtların farklı motorlarda kullanımı ve performans testleri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tx1"/>
                </a:solidFill>
              </a:rPr>
              <a:t>Gaz türbinli motorların performans analizine yönelik yazılım geliştirilmesi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tx1"/>
                </a:solidFill>
              </a:rPr>
              <a:t>Uçak sistemleri ve donanımları için batarya sistemi tasarımı, prototip üretimi ve testleri</a:t>
            </a: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305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Araştırma Faaliyetleri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304800" y="1124744"/>
            <a:ext cx="8686800" cy="452596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Clr>
                <a:srgbClr val="00B050"/>
              </a:buClr>
              <a:buNone/>
            </a:pPr>
            <a:r>
              <a:rPr lang="tr-TR" sz="2800" b="1" dirty="0">
                <a:solidFill>
                  <a:schemeClr val="tx1"/>
                </a:solidFill>
              </a:rPr>
              <a:t>Hedeflenen proje çalışmaları şunlardır: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</a:rPr>
              <a:t>Yanma odası içerisindeki akış yapısının PIV ve CFD kullanılarak incelenmesi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000" dirty="0" err="1">
                <a:solidFill>
                  <a:schemeClr val="tx1"/>
                </a:solidFill>
              </a:rPr>
              <a:t>Atomizer</a:t>
            </a:r>
            <a:r>
              <a:rPr lang="tr-TR" sz="2000" dirty="0">
                <a:solidFill>
                  <a:schemeClr val="tx1"/>
                </a:solidFill>
              </a:rPr>
              <a:t> akış yapısı ve yakıt </a:t>
            </a:r>
            <a:r>
              <a:rPr lang="tr-TR" sz="2000" dirty="0" err="1">
                <a:solidFill>
                  <a:schemeClr val="tx1"/>
                </a:solidFill>
              </a:rPr>
              <a:t>atomizasyonunun</a:t>
            </a:r>
            <a:r>
              <a:rPr lang="tr-TR" sz="2000" dirty="0">
                <a:solidFill>
                  <a:schemeClr val="tx1"/>
                </a:solidFill>
              </a:rPr>
              <a:t> PIV ve CFD kullanılarak incelenmesi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</a:rPr>
              <a:t>Dağıtımlı motor kontrolcüsü (</a:t>
            </a:r>
            <a:r>
              <a:rPr lang="tr-TR" sz="2000" dirty="0" err="1">
                <a:solidFill>
                  <a:schemeClr val="tx1"/>
                </a:solidFill>
              </a:rPr>
              <a:t>distributed</a:t>
            </a:r>
            <a:r>
              <a:rPr lang="tr-TR" sz="2000" dirty="0">
                <a:solidFill>
                  <a:schemeClr val="tx1"/>
                </a:solidFill>
              </a:rPr>
              <a:t> FADEC) tasarımı, prototip üretimi ve testleri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</a:rPr>
              <a:t>Sürü İHA tasarımı, prototip üretimi ve testleri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000" dirty="0">
                <a:solidFill>
                  <a:schemeClr val="tx1"/>
                </a:solidFill>
              </a:rPr>
              <a:t>Alternatif yakıtlı (güneş enerjili, plazma, tümden elektrikli) İHA tasarımı, prototip üretimi ve testleri</a:t>
            </a:r>
          </a:p>
          <a:p>
            <a:pPr marL="0" indent="-457200"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211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1747640" y="457200"/>
            <a:ext cx="5272632" cy="54994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KAYIT	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228600" y="1896077"/>
            <a:ext cx="8686800" cy="151216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Clr>
                <a:srgbClr val="00B050"/>
              </a:buClr>
              <a:buNone/>
            </a:pPr>
            <a:r>
              <a:rPr lang="tr-TR" sz="2800" dirty="0">
                <a:solidFill>
                  <a:schemeClr val="tx1"/>
                </a:solidFill>
              </a:rPr>
              <a:t>SARES Derneğine üye olmak için web adresimizi ziyaret edebilirsiniz.</a:t>
            </a:r>
          </a:p>
          <a:p>
            <a:pPr marL="0" indent="0" algn="ctr">
              <a:lnSpc>
                <a:spcPct val="150000"/>
              </a:lnSpc>
              <a:buClr>
                <a:srgbClr val="00B050"/>
              </a:buClr>
              <a:buNone/>
            </a:pPr>
            <a:endParaRPr lang="tr-TR" sz="2800" dirty="0"/>
          </a:p>
          <a:p>
            <a:pPr marL="0" indent="0" algn="ctr">
              <a:lnSpc>
                <a:spcPct val="150000"/>
              </a:lnSpc>
              <a:buClr>
                <a:srgbClr val="00B050"/>
              </a:buClr>
              <a:buNone/>
            </a:pPr>
            <a:r>
              <a:rPr lang="tr-TR" sz="2800" dirty="0">
                <a:hlinkClick r:id="rId4"/>
              </a:rPr>
              <a:t>http://sares.org/</a:t>
            </a:r>
            <a:endParaRPr lang="tr-TR" sz="2800" dirty="0">
              <a:solidFill>
                <a:schemeClr val="tx1"/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r>
              <a:rPr lang="tr-TR" dirty="0"/>
              <a:t>/41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8090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72014"/>
            <a:ext cx="4155762" cy="2308757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61" y="4005064"/>
            <a:ext cx="4104456" cy="2308758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88194"/>
            <a:ext cx="4155762" cy="268113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461" y="1272015"/>
            <a:ext cx="4104456" cy="230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05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05365"/>
            <a:ext cx="3387198" cy="254039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63" y="1210926"/>
            <a:ext cx="3584897" cy="2530110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464" y="4004159"/>
            <a:ext cx="3584896" cy="2048513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831083"/>
            <a:ext cx="3387198" cy="225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97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8" y="1340768"/>
            <a:ext cx="3709403" cy="2462116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98" y="3870064"/>
            <a:ext cx="3709403" cy="2086539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340768"/>
            <a:ext cx="3083458" cy="45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26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81" y="1942330"/>
            <a:ext cx="3692083" cy="3692083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40" y="2492896"/>
            <a:ext cx="4156746" cy="25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87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İçerik Yer Tutucusu 7"/>
          <p:cNvSpPr>
            <a:spLocks noGrp="1"/>
          </p:cNvSpPr>
          <p:nvPr>
            <p:ph idx="1"/>
          </p:nvPr>
        </p:nvSpPr>
        <p:spPr>
          <a:xfrm>
            <a:off x="75220" y="2852936"/>
            <a:ext cx="8993560" cy="115212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Clr>
                <a:srgbClr val="00B050"/>
              </a:buClr>
              <a:buNone/>
            </a:pPr>
            <a:r>
              <a:rPr lang="tr-TR" sz="5400" b="1" dirty="0">
                <a:solidFill>
                  <a:srgbClr val="00B050"/>
                </a:solidFill>
              </a:rPr>
              <a:t>Dinlediğiniz İçin Teşekkürler...</a:t>
            </a:r>
          </a:p>
        </p:txBody>
      </p:sp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771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419648"/>
            <a:ext cx="8686800" cy="4961680"/>
          </a:xfrm>
        </p:spPr>
        <p:txBody>
          <a:bodyPr>
            <a:normAutofit fontScale="92500"/>
          </a:bodyPr>
          <a:lstStyle/>
          <a:p>
            <a:pPr marL="0" indent="0" algn="just" fontAlgn="t">
              <a:lnSpc>
                <a:spcPct val="150000"/>
              </a:lnSpc>
              <a:buClr>
                <a:srgbClr val="00B050"/>
              </a:buClr>
              <a:buNone/>
            </a:pPr>
            <a:r>
              <a:rPr lang="tr-TR" sz="2900" dirty="0"/>
              <a:t>SARES, havacılık araştırmalarına yönelik disiplinler arası bir girişimdir. Bu kapsamda;</a:t>
            </a:r>
          </a:p>
          <a:p>
            <a:pPr algn="just" fontAlgn="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900" dirty="0"/>
              <a:t>Havacılık sektörü için yenilikçi araştırmalar</a:t>
            </a:r>
          </a:p>
          <a:p>
            <a:pPr algn="just" fontAlgn="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900" dirty="0"/>
              <a:t>Havaalanında iyileştirme yönetim araçları ve sistemleri</a:t>
            </a:r>
          </a:p>
          <a:p>
            <a:pPr algn="just" fontAlgn="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900" dirty="0"/>
              <a:t>Uçak Teknolojileri yönetimi ve operasyonları araştırması</a:t>
            </a:r>
          </a:p>
          <a:p>
            <a:pPr algn="just" fontAlgn="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900" dirty="0"/>
              <a:t>Sürdürülebilirlik ve sosyal bilinçlendirme eğitimleri öncelikli konulardır.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9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 Başlık"/>
          <p:cNvSpPr>
            <a:spLocks noGrp="1"/>
          </p:cNvSpPr>
          <p:nvPr>
            <p:ph type="title"/>
          </p:nvPr>
        </p:nvSpPr>
        <p:spPr>
          <a:xfrm>
            <a:off x="248840" y="365127"/>
            <a:ext cx="8266510" cy="1191666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1752" y="2139430"/>
            <a:ext cx="8686800" cy="4961680"/>
          </a:xfrm>
        </p:spPr>
        <p:txBody>
          <a:bodyPr>
            <a:normAutofit/>
          </a:bodyPr>
          <a:lstStyle/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700" dirty="0" err="1"/>
              <a:t>Çevre</a:t>
            </a:r>
            <a:r>
              <a:rPr lang="en-US" sz="2700" dirty="0"/>
              <a:t> </a:t>
            </a:r>
            <a:r>
              <a:rPr lang="en-US" sz="2700" dirty="0" err="1"/>
              <a:t>sorunları</a:t>
            </a:r>
            <a:r>
              <a:rPr lang="tr-TR" sz="2700" dirty="0"/>
              <a:t> ve küresel ısınmanın etkileri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700" dirty="0"/>
              <a:t>Çevre ve ekonomik kaygılar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700" dirty="0"/>
              <a:t>Fosil yakıtlardan kaynaklanan sorunlar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304800" y="1176983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00B050"/>
                </a:solidFill>
                <a:effectLst/>
              </a:rPr>
              <a:t>Neden </a:t>
            </a:r>
            <a:r>
              <a:rPr lang="tr-TR" dirty="0" err="1">
                <a:solidFill>
                  <a:srgbClr val="00B050"/>
                </a:solidFill>
                <a:effectLst/>
              </a:rPr>
              <a:t>sares</a:t>
            </a:r>
            <a:r>
              <a:rPr lang="tr-TR" dirty="0">
                <a:solidFill>
                  <a:srgbClr val="00B050"/>
                </a:solidFill>
                <a:effectLst/>
              </a:rPr>
              <a:t>?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32974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1752" y="2139430"/>
            <a:ext cx="8686800" cy="4961680"/>
          </a:xfrm>
        </p:spPr>
        <p:txBody>
          <a:bodyPr>
            <a:normAutofit/>
          </a:bodyPr>
          <a:lstStyle/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800" dirty="0" err="1"/>
              <a:t>Yıllık</a:t>
            </a:r>
            <a:r>
              <a:rPr lang="en-US" sz="2800" dirty="0"/>
              <a:t> </a:t>
            </a:r>
            <a:r>
              <a:rPr lang="en-US" sz="2800" dirty="0" err="1"/>
              <a:t>yolcu</a:t>
            </a:r>
            <a:r>
              <a:rPr lang="en-US" sz="2800" dirty="0"/>
              <a:t> </a:t>
            </a:r>
            <a:r>
              <a:rPr lang="en-US" sz="2800" dirty="0" err="1"/>
              <a:t>toplamının</a:t>
            </a:r>
            <a:r>
              <a:rPr lang="en-US" sz="2800" dirty="0"/>
              <a:t> 2030 </a:t>
            </a:r>
            <a:r>
              <a:rPr lang="en-US" sz="2800" dirty="0" err="1"/>
              <a:t>yılına</a:t>
            </a:r>
            <a:r>
              <a:rPr lang="en-US" sz="2800" dirty="0"/>
              <a:t> </a:t>
            </a:r>
            <a:r>
              <a:rPr lang="en-US" sz="2800" dirty="0" err="1"/>
              <a:t>kadar</a:t>
            </a:r>
            <a:r>
              <a:rPr lang="tr-TR" sz="2800" dirty="0"/>
              <a:t>,</a:t>
            </a:r>
            <a:r>
              <a:rPr lang="en-US" sz="2800" dirty="0"/>
              <a:t> </a:t>
            </a:r>
            <a:r>
              <a:rPr lang="tr-TR" sz="2800" dirty="0"/>
              <a:t>dünya nüfusunun %70’ine ulaşacağı öngörülmektedir.</a:t>
            </a:r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304800" y="1176983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00B050"/>
                </a:solidFill>
                <a:effectLst/>
              </a:rPr>
              <a:t>Neden </a:t>
            </a:r>
            <a:r>
              <a:rPr lang="tr-TR" dirty="0" err="1">
                <a:solidFill>
                  <a:srgbClr val="00B050"/>
                </a:solidFill>
                <a:effectLst/>
              </a:rPr>
              <a:t>sares</a:t>
            </a:r>
            <a:r>
              <a:rPr lang="tr-TR" dirty="0">
                <a:solidFill>
                  <a:srgbClr val="00B050"/>
                </a:solidFill>
                <a:effectLst/>
              </a:rPr>
              <a:t>?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10925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1752" y="2139430"/>
            <a:ext cx="8686800" cy="2369392"/>
          </a:xfrm>
        </p:spPr>
        <p:txBody>
          <a:bodyPr>
            <a:normAutofit/>
          </a:bodyPr>
          <a:lstStyle/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700" dirty="0"/>
              <a:t>F</a:t>
            </a:r>
            <a:r>
              <a:rPr lang="en-US" sz="2700" dirty="0" err="1"/>
              <a:t>osil</a:t>
            </a:r>
            <a:r>
              <a:rPr lang="en-US" sz="2700" dirty="0"/>
              <a:t> </a:t>
            </a:r>
            <a:r>
              <a:rPr lang="en-US" sz="2700" dirty="0" err="1"/>
              <a:t>yakıtlar</a:t>
            </a:r>
            <a:r>
              <a:rPr lang="en-US" sz="2700" dirty="0"/>
              <a:t> </a:t>
            </a:r>
            <a:r>
              <a:rPr lang="en-US" sz="2700" dirty="0" err="1"/>
              <a:t>yerine</a:t>
            </a:r>
            <a:r>
              <a:rPr lang="en-US" sz="2700" dirty="0"/>
              <a:t> </a:t>
            </a:r>
            <a:r>
              <a:rPr lang="en-US" sz="2700" dirty="0" err="1"/>
              <a:t>alternatif</a:t>
            </a:r>
            <a:r>
              <a:rPr lang="en-US" sz="2700" dirty="0"/>
              <a:t>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yenilenebilir</a:t>
            </a:r>
            <a:r>
              <a:rPr lang="en-US" sz="2700" dirty="0"/>
              <a:t> </a:t>
            </a:r>
            <a:r>
              <a:rPr lang="en-US" sz="2700" dirty="0" err="1"/>
              <a:t>enerji</a:t>
            </a:r>
            <a:r>
              <a:rPr lang="en-US" sz="2700" dirty="0"/>
              <a:t> </a:t>
            </a:r>
            <a:r>
              <a:rPr lang="en-US" sz="2700" dirty="0" err="1"/>
              <a:t>kaynakları</a:t>
            </a:r>
            <a:r>
              <a:rPr lang="tr-TR" sz="2700" dirty="0" err="1"/>
              <a:t>na</a:t>
            </a:r>
            <a:r>
              <a:rPr lang="tr-TR" sz="2700" dirty="0"/>
              <a:t> geçilmeli</a:t>
            </a:r>
            <a:endParaRPr lang="en-US" sz="2700" dirty="0"/>
          </a:p>
          <a:p>
            <a:pPr lvl="0"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tr-TR" sz="2700" dirty="0"/>
              <a:t>Y</a:t>
            </a:r>
            <a:r>
              <a:rPr lang="en-US" sz="2700" dirty="0" err="1"/>
              <a:t>eni</a:t>
            </a:r>
            <a:r>
              <a:rPr lang="en-US" sz="2700" dirty="0"/>
              <a:t> </a:t>
            </a:r>
            <a:r>
              <a:rPr lang="tr-TR" sz="2700" dirty="0"/>
              <a:t>ve </a:t>
            </a:r>
            <a:r>
              <a:rPr lang="tr-TR" sz="2700" dirty="0" err="1"/>
              <a:t>inovatif</a:t>
            </a:r>
            <a:r>
              <a:rPr lang="tr-TR" sz="2700" dirty="0"/>
              <a:t> </a:t>
            </a:r>
            <a:r>
              <a:rPr lang="en-US" sz="2700" dirty="0" err="1"/>
              <a:t>teknolojiler</a:t>
            </a:r>
            <a:r>
              <a:rPr lang="tr-TR" sz="2700" dirty="0"/>
              <a:t> geliştirilmeli</a:t>
            </a:r>
            <a:endParaRPr lang="tr-TR" sz="2900" dirty="0"/>
          </a:p>
          <a:p>
            <a:pPr algn="just" fontAlgn="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tr-TR" sz="2900" dirty="0"/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304800" y="1176983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00B050"/>
                </a:solidFill>
                <a:effectLst/>
              </a:rPr>
              <a:t>Neden </a:t>
            </a:r>
            <a:r>
              <a:rPr lang="tr-TR" dirty="0" err="1">
                <a:solidFill>
                  <a:srgbClr val="00B050"/>
                </a:solidFill>
                <a:effectLst/>
              </a:rPr>
              <a:t>sares</a:t>
            </a:r>
            <a:r>
              <a:rPr lang="tr-TR" dirty="0">
                <a:solidFill>
                  <a:srgbClr val="00B050"/>
                </a:solidFill>
                <a:effectLst/>
              </a:rPr>
              <a:t>?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33610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2094063"/>
            <a:ext cx="8686800" cy="3999233"/>
          </a:xfrm>
        </p:spPr>
        <p:txBody>
          <a:bodyPr>
            <a:normAutofit/>
          </a:bodyPr>
          <a:lstStyle/>
          <a:p>
            <a:pPr algn="just" fontAlgn="t">
              <a:lnSpc>
                <a:spcPct val="16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US" sz="2700" dirty="0" err="1"/>
              <a:t>Güvenlik</a:t>
            </a:r>
            <a:r>
              <a:rPr lang="en-US" sz="2700" dirty="0"/>
              <a:t> </a:t>
            </a:r>
            <a:r>
              <a:rPr lang="en-US" sz="2700" dirty="0" err="1"/>
              <a:t>ve</a:t>
            </a:r>
            <a:r>
              <a:rPr lang="en-US" sz="2700" dirty="0"/>
              <a:t> </a:t>
            </a:r>
            <a:r>
              <a:rPr lang="en-US" sz="2700" dirty="0" err="1"/>
              <a:t>teknik</a:t>
            </a:r>
            <a:r>
              <a:rPr lang="en-US" sz="2700" dirty="0"/>
              <a:t> </a:t>
            </a:r>
            <a:r>
              <a:rPr lang="tr-TR" sz="2700" dirty="0"/>
              <a:t>nedenlerle</a:t>
            </a:r>
            <a:r>
              <a:rPr lang="en-US" sz="2700" dirty="0"/>
              <a:t>, </a:t>
            </a:r>
            <a:r>
              <a:rPr lang="tr-TR" sz="2700" dirty="0"/>
              <a:t>alternatif ve yenilenebilir enerjinin endüstriyel </a:t>
            </a:r>
            <a:r>
              <a:rPr lang="en-US" sz="2700" dirty="0" err="1"/>
              <a:t>kullanımı</a:t>
            </a:r>
            <a:r>
              <a:rPr lang="en-US" sz="2700" dirty="0"/>
              <a:t> </a:t>
            </a:r>
            <a:r>
              <a:rPr lang="tr-TR" sz="2700" dirty="0"/>
              <a:t>için araştırmaların uygulanabilir hale gelmesi için bu alandaki çalışmalara hız verilmeli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 Başlık"/>
          <p:cNvSpPr txBox="1">
            <a:spLocks/>
          </p:cNvSpPr>
          <p:nvPr/>
        </p:nvSpPr>
        <p:spPr>
          <a:xfrm>
            <a:off x="304800" y="1176983"/>
            <a:ext cx="8686800" cy="8382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00B050"/>
                </a:solidFill>
                <a:effectLst/>
              </a:rPr>
              <a:t>Neden </a:t>
            </a:r>
            <a:r>
              <a:rPr lang="tr-TR" dirty="0" err="1">
                <a:solidFill>
                  <a:srgbClr val="00B050"/>
                </a:solidFill>
                <a:effectLst/>
              </a:rPr>
              <a:t>sares</a:t>
            </a:r>
            <a:r>
              <a:rPr lang="tr-TR" dirty="0">
                <a:solidFill>
                  <a:srgbClr val="00B050"/>
                </a:solidFill>
                <a:effectLst/>
              </a:rPr>
              <a:t>?</a:t>
            </a:r>
            <a:endParaRPr lang="en-US" dirty="0"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324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 Başlık"/>
          <p:cNvSpPr>
            <a:spLocks noGrp="1"/>
          </p:cNvSpPr>
          <p:nvPr>
            <p:ph type="title"/>
          </p:nvPr>
        </p:nvSpPr>
        <p:spPr>
          <a:xfrm>
            <a:off x="248840" y="365126"/>
            <a:ext cx="826651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>
                <a:solidFill>
                  <a:srgbClr val="00B050"/>
                </a:solidFill>
                <a:effectLst/>
              </a:rPr>
              <a:t>SARES ve Faaliyetleri</a:t>
            </a:r>
            <a:r>
              <a:rPr lang="tr-TR" dirty="0">
                <a:effectLst/>
              </a:rPr>
              <a:t/>
            </a:r>
            <a:br>
              <a:rPr lang="tr-TR" dirty="0">
                <a:effectLst/>
              </a:rPr>
            </a:br>
            <a:endParaRPr lang="en-US" dirty="0">
              <a:solidFill>
                <a:srgbClr val="00B050"/>
              </a:solidFill>
              <a:effectLst/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04800" y="1419648"/>
            <a:ext cx="8686800" cy="4961680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3500" dirty="0"/>
              <a:t>Tüm bu değerlendirmeler ışığında </a:t>
            </a:r>
          </a:p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3500" b="1" dirty="0">
                <a:solidFill>
                  <a:srgbClr val="00B050"/>
                </a:solidFill>
              </a:rPr>
              <a:t>Sürdürülebilir Havacılık Araştırmaları Derneği</a:t>
            </a:r>
          </a:p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3500" b="1" dirty="0">
                <a:solidFill>
                  <a:srgbClr val="00B050"/>
                </a:solidFill>
              </a:rPr>
              <a:t>(SARES)</a:t>
            </a:r>
          </a:p>
          <a:p>
            <a:pPr marL="0" indent="0" algn="ctr" fontAlgn="t">
              <a:lnSpc>
                <a:spcPct val="160000"/>
              </a:lnSpc>
              <a:buClr>
                <a:srgbClr val="00B050"/>
              </a:buClr>
              <a:buNone/>
            </a:pPr>
            <a:r>
              <a:rPr lang="tr-TR" sz="3500" dirty="0"/>
              <a:t>kurulmuştur.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r>
              <a:rPr lang="tr-TR" dirty="0"/>
              <a:t>/41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505575"/>
            <a:ext cx="9144000" cy="35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Ana Sayfa'ya dö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805" y="75596"/>
            <a:ext cx="1853195" cy="97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303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</TotalTime>
  <Words>1088</Words>
  <Application>Microsoft Macintosh PowerPoint</Application>
  <PresentationFormat>On-screen Show (4:3)</PresentationFormat>
  <Paragraphs>242</Paragraphs>
  <Slides>39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Wingdings 2</vt:lpstr>
      <vt:lpstr>Office Teması</vt:lpstr>
      <vt:lpstr>Sürdürülebilir Havacılık Araştırmaları Çalıştayı 2019</vt:lpstr>
      <vt:lpstr>SUNUM İÇERİĞİ</vt:lpstr>
      <vt:lpstr>Sürdürebilir Havacılık Araştırmaları ve Teknolojileri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ve Faaliyetleri </vt:lpstr>
      <vt:lpstr>SARES Araştırma Faaliyetleri</vt:lpstr>
      <vt:lpstr>SARES Araştırma Faaliyetleri</vt:lpstr>
      <vt:lpstr>SARES Araştırma Faaliyetleri</vt:lpstr>
      <vt:lpstr>SARES Araştırma Faaliyetleri</vt:lpstr>
      <vt:lpstr>SARES Araştırma Faaliyetleri</vt:lpstr>
      <vt:lpstr>PowerPoint Presentation</vt:lpstr>
      <vt:lpstr>SARES Araştırma Faaliyetleri</vt:lpstr>
      <vt:lpstr>PowerPoint Presentation</vt:lpstr>
      <vt:lpstr>SARES Araştırma Faaliyetleri</vt:lpstr>
      <vt:lpstr>SARES Araştırma Faaliyetleri</vt:lpstr>
      <vt:lpstr>SARES Araştırma Faaliyetleri</vt:lpstr>
      <vt:lpstr>SARES Araştırma Faaliyetleri</vt:lpstr>
      <vt:lpstr>SARES Araştırma Faaliyetleri</vt:lpstr>
      <vt:lpstr>SARES KAYIT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IGEC –VI OPENING SPEECH</dc:title>
  <dc:creator>FT</dc:creator>
  <cp:lastModifiedBy>Microsoft Office User</cp:lastModifiedBy>
  <cp:revision>207</cp:revision>
  <dcterms:created xsi:type="dcterms:W3CDTF">2011-06-02T21:54:00Z</dcterms:created>
  <dcterms:modified xsi:type="dcterms:W3CDTF">2019-04-03T19:47:27Z</dcterms:modified>
</cp:coreProperties>
</file>